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1"/>
  </p:sldMasterIdLst>
  <p:notesMasterIdLst>
    <p:notesMasterId r:id="rId17"/>
  </p:notesMasterIdLst>
  <p:sldIdLst>
    <p:sldId id="1502" r:id="rId2"/>
    <p:sldId id="256" r:id="rId3"/>
    <p:sldId id="257" r:id="rId4"/>
    <p:sldId id="1512" r:id="rId5"/>
    <p:sldId id="1513" r:id="rId6"/>
    <p:sldId id="1514" r:id="rId7"/>
    <p:sldId id="1515" r:id="rId8"/>
    <p:sldId id="1517" r:id="rId9"/>
    <p:sldId id="1516" r:id="rId10"/>
    <p:sldId id="1518" r:id="rId11"/>
    <p:sldId id="1510" r:id="rId12"/>
    <p:sldId id="1504" r:id="rId13"/>
    <p:sldId id="1507" r:id="rId14"/>
    <p:sldId id="1511" r:id="rId15"/>
    <p:sldId id="15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9"/>
    <p:restoredTop sz="87477" autoAdjust="0"/>
  </p:normalViewPr>
  <p:slideViewPr>
    <p:cSldViewPr snapToGrid="0" snapToObjects="1">
      <p:cViewPr varScale="1">
        <p:scale>
          <a:sx n="74" d="100"/>
          <a:sy n="74" d="100"/>
        </p:scale>
        <p:origin x="4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FE717-1927-7945-AA53-72D04B6E5E11}" type="datetimeFigureOut">
              <a:rPr lang="en-US" smtClean="0"/>
              <a:t>7/23/2019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C0DB0-EF01-6A4C-95AA-CED868D7B3C1}" type="slidenum">
              <a:rPr lang="en-US" smtClean="0"/>
              <a:t>‹#›</a:t>
            </a:fld>
            <a:endParaRPr lang="en-US"/>
          </a:p>
        </p:txBody>
      </p:sp>
    </p:spTree>
    <p:extLst>
      <p:ext uri="{BB962C8B-B14F-4D97-AF65-F5344CB8AC3E}">
        <p14:creationId xmlns:p14="http://schemas.microsoft.com/office/powerpoint/2010/main" val="2447148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C0DB0-EF01-6A4C-95AA-CED868D7B3C1}" type="slidenum">
              <a:rPr lang="en-US" smtClean="0"/>
              <a:t>2</a:t>
            </a:fld>
            <a:endParaRPr lang="en-US"/>
          </a:p>
        </p:txBody>
      </p:sp>
    </p:spTree>
    <p:extLst>
      <p:ext uri="{BB962C8B-B14F-4D97-AF65-F5344CB8AC3E}">
        <p14:creationId xmlns:p14="http://schemas.microsoft.com/office/powerpoint/2010/main" val="415522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C0DB0-EF01-6A4C-95AA-CED868D7B3C1}" type="slidenum">
              <a:rPr lang="en-US" smtClean="0"/>
              <a:t>3</a:t>
            </a:fld>
            <a:endParaRPr lang="en-US"/>
          </a:p>
        </p:txBody>
      </p:sp>
    </p:spTree>
    <p:extLst>
      <p:ext uri="{BB962C8B-B14F-4D97-AF65-F5344CB8AC3E}">
        <p14:creationId xmlns:p14="http://schemas.microsoft.com/office/powerpoint/2010/main" val="226735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C0DB0-EF01-6A4C-95AA-CED868D7B3C1}" type="slidenum">
              <a:rPr lang="en-US" smtClean="0"/>
              <a:t>4</a:t>
            </a:fld>
            <a:endParaRPr lang="en-US"/>
          </a:p>
        </p:txBody>
      </p:sp>
    </p:spTree>
    <p:extLst>
      <p:ext uri="{BB962C8B-B14F-4D97-AF65-F5344CB8AC3E}">
        <p14:creationId xmlns:p14="http://schemas.microsoft.com/office/powerpoint/2010/main" val="218585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C0DB0-EF01-6A4C-95AA-CED868D7B3C1}" type="slidenum">
              <a:rPr lang="en-US" smtClean="0"/>
              <a:t>9</a:t>
            </a:fld>
            <a:endParaRPr lang="en-US"/>
          </a:p>
        </p:txBody>
      </p:sp>
    </p:spTree>
    <p:extLst>
      <p:ext uri="{BB962C8B-B14F-4D97-AF65-F5344CB8AC3E}">
        <p14:creationId xmlns:p14="http://schemas.microsoft.com/office/powerpoint/2010/main" val="270412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C0DB0-EF01-6A4C-95AA-CED868D7B3C1}" type="slidenum">
              <a:rPr lang="en-US" smtClean="0"/>
              <a:t>10</a:t>
            </a:fld>
            <a:endParaRPr lang="en-US"/>
          </a:p>
        </p:txBody>
      </p:sp>
    </p:spTree>
    <p:extLst>
      <p:ext uri="{BB962C8B-B14F-4D97-AF65-F5344CB8AC3E}">
        <p14:creationId xmlns:p14="http://schemas.microsoft.com/office/powerpoint/2010/main" val="1471907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C0DB0-EF01-6A4C-95AA-CED868D7B3C1}" type="slidenum">
              <a:rPr lang="en-US" smtClean="0"/>
              <a:t>11</a:t>
            </a:fld>
            <a:endParaRPr lang="en-US"/>
          </a:p>
        </p:txBody>
      </p:sp>
    </p:spTree>
    <p:extLst>
      <p:ext uri="{BB962C8B-B14F-4D97-AF65-F5344CB8AC3E}">
        <p14:creationId xmlns:p14="http://schemas.microsoft.com/office/powerpoint/2010/main" val="370069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C0DB0-EF01-6A4C-95AA-CED868D7B3C1}" type="slidenum">
              <a:rPr lang="en-US" smtClean="0"/>
              <a:t>12</a:t>
            </a:fld>
            <a:endParaRPr lang="en-US"/>
          </a:p>
        </p:txBody>
      </p:sp>
    </p:spTree>
    <p:extLst>
      <p:ext uri="{BB962C8B-B14F-4D97-AF65-F5344CB8AC3E}">
        <p14:creationId xmlns:p14="http://schemas.microsoft.com/office/powerpoint/2010/main" val="370936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Jacque – Here, I would stress your key takeaway and then fill in with any brainstormed ideas you have on recommendations for moving forward</a:t>
            </a:r>
            <a:endParaRPr lang="en-US" dirty="0"/>
          </a:p>
        </p:txBody>
      </p:sp>
      <p:sp>
        <p:nvSpPr>
          <p:cNvPr id="4" name="Slide Number Placeholder 3"/>
          <p:cNvSpPr>
            <a:spLocks noGrp="1"/>
          </p:cNvSpPr>
          <p:nvPr>
            <p:ph type="sldNum" sz="quarter" idx="5"/>
          </p:nvPr>
        </p:nvSpPr>
        <p:spPr/>
        <p:txBody>
          <a:bodyPr/>
          <a:lstStyle/>
          <a:p>
            <a:fld id="{34BC0DB0-EF01-6A4C-95AA-CED868D7B3C1}" type="slidenum">
              <a:rPr lang="en-US" smtClean="0"/>
              <a:t>13</a:t>
            </a:fld>
            <a:endParaRPr lang="en-US"/>
          </a:p>
        </p:txBody>
      </p:sp>
    </p:spTree>
    <p:extLst>
      <p:ext uri="{BB962C8B-B14F-4D97-AF65-F5344CB8AC3E}">
        <p14:creationId xmlns:p14="http://schemas.microsoft.com/office/powerpoint/2010/main" val="297359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C9E0-6A1E-4415-9320-3D92E03148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64CBDA-0E9E-4846-AEA0-7DFEF3E85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19F3D4-C0B2-47F0-868B-075468C66182}"/>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5" name="Footer Placeholder 4">
            <a:extLst>
              <a:ext uri="{FF2B5EF4-FFF2-40B4-BE49-F238E27FC236}">
                <a16:creationId xmlns:a16="http://schemas.microsoft.com/office/drawing/2014/main" id="{484A5800-C9CB-497B-8605-5FA6189AA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90594-EB3B-44E0-9378-12E9790A3187}"/>
              </a:ext>
            </a:extLst>
          </p:cNvPr>
          <p:cNvSpPr>
            <a:spLocks noGrp="1"/>
          </p:cNvSpPr>
          <p:nvPr>
            <p:ph type="sldNum" sz="quarter" idx="12"/>
          </p:nvPr>
        </p:nvSpPr>
        <p:spPr/>
        <p:txBody>
          <a:bodyPr/>
          <a:lstStyle/>
          <a:p>
            <a:fld id="{5C9677AD-F12D-8A42-91E0-1A56C1A91F01}" type="slidenum">
              <a:rPr lang="en-US" smtClean="0"/>
              <a:t>‹#›</a:t>
            </a:fld>
            <a:endParaRPr lang="en-US"/>
          </a:p>
        </p:txBody>
      </p:sp>
    </p:spTree>
    <p:extLst>
      <p:ext uri="{BB962C8B-B14F-4D97-AF65-F5344CB8AC3E}">
        <p14:creationId xmlns:p14="http://schemas.microsoft.com/office/powerpoint/2010/main" val="20954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6541-4589-4EAA-8A32-EBBCEBB87E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D38F1-7D6A-4062-B812-0C30DE6A6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84F10-C369-449A-B72C-9148FC2E20C1}"/>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5" name="Footer Placeholder 4">
            <a:extLst>
              <a:ext uri="{FF2B5EF4-FFF2-40B4-BE49-F238E27FC236}">
                <a16:creationId xmlns:a16="http://schemas.microsoft.com/office/drawing/2014/main" id="{34A769CA-FA5D-4578-9EEE-F4601AD1A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67247-717A-4657-986C-9A1657B994E8}"/>
              </a:ext>
            </a:extLst>
          </p:cNvPr>
          <p:cNvSpPr>
            <a:spLocks noGrp="1"/>
          </p:cNvSpPr>
          <p:nvPr>
            <p:ph type="sldNum" sz="quarter" idx="12"/>
          </p:nvPr>
        </p:nvSpPr>
        <p:spPr/>
        <p:txBody>
          <a:bodyPr/>
          <a:lstStyle/>
          <a:p>
            <a:fld id="{5C9677AD-F12D-8A42-91E0-1A56C1A91F01}" type="slidenum">
              <a:rPr lang="en-US" smtClean="0"/>
              <a:t>‹#›</a:t>
            </a:fld>
            <a:endParaRPr lang="en-US"/>
          </a:p>
        </p:txBody>
      </p:sp>
    </p:spTree>
    <p:extLst>
      <p:ext uri="{BB962C8B-B14F-4D97-AF65-F5344CB8AC3E}">
        <p14:creationId xmlns:p14="http://schemas.microsoft.com/office/powerpoint/2010/main" val="110429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681A1A-D655-4A53-BEC7-936540355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77B536-DD6E-48F1-8776-4D88D4F8A1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BE83F-3F49-4A94-A7EB-72A2CD5ED937}"/>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5" name="Footer Placeholder 4">
            <a:extLst>
              <a:ext uri="{FF2B5EF4-FFF2-40B4-BE49-F238E27FC236}">
                <a16:creationId xmlns:a16="http://schemas.microsoft.com/office/drawing/2014/main" id="{B524007B-1B1E-4448-AA2C-E076300A2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B06EC-E046-4214-8BA0-66D3119A601C}"/>
              </a:ext>
            </a:extLst>
          </p:cNvPr>
          <p:cNvSpPr>
            <a:spLocks noGrp="1"/>
          </p:cNvSpPr>
          <p:nvPr>
            <p:ph type="sldNum" sz="quarter" idx="12"/>
          </p:nvPr>
        </p:nvSpPr>
        <p:spPr/>
        <p:txBody>
          <a:bodyPr/>
          <a:lstStyle/>
          <a:p>
            <a:fld id="{5C9677AD-F12D-8A42-91E0-1A56C1A91F01}" type="slidenum">
              <a:rPr lang="en-US" smtClean="0"/>
              <a:t>‹#›</a:t>
            </a:fld>
            <a:endParaRPr lang="en-US"/>
          </a:p>
        </p:txBody>
      </p:sp>
    </p:spTree>
    <p:extLst>
      <p:ext uri="{BB962C8B-B14F-4D97-AF65-F5344CB8AC3E}">
        <p14:creationId xmlns:p14="http://schemas.microsoft.com/office/powerpoint/2010/main" val="252772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0249-65B9-4CC1-8EEC-AF4F8D49F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0F737-45C8-41B3-9A9D-65BF69E243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52E01-0C75-4215-8FB6-9445AC08A7A4}"/>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5" name="Footer Placeholder 4">
            <a:extLst>
              <a:ext uri="{FF2B5EF4-FFF2-40B4-BE49-F238E27FC236}">
                <a16:creationId xmlns:a16="http://schemas.microsoft.com/office/drawing/2014/main" id="{47198EDE-C9E3-4870-A79A-25D341AB9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1C234-B715-486D-B82D-6422833FE413}"/>
              </a:ext>
            </a:extLst>
          </p:cNvPr>
          <p:cNvSpPr>
            <a:spLocks noGrp="1"/>
          </p:cNvSpPr>
          <p:nvPr>
            <p:ph type="sldNum" sz="quarter" idx="12"/>
          </p:nvPr>
        </p:nvSpPr>
        <p:spPr/>
        <p:txBody>
          <a:bodyPr/>
          <a:lstStyle/>
          <a:p>
            <a:fld id="{5C9677AD-F12D-8A42-91E0-1A56C1A91F01}" type="slidenum">
              <a:rPr lang="en-US" smtClean="0"/>
              <a:t>‹#›</a:t>
            </a:fld>
            <a:endParaRPr lang="en-US"/>
          </a:p>
        </p:txBody>
      </p:sp>
      <p:pic>
        <p:nvPicPr>
          <p:cNvPr id="7" name="Picture 6">
            <a:extLst>
              <a:ext uri="{FF2B5EF4-FFF2-40B4-BE49-F238E27FC236}">
                <a16:creationId xmlns:a16="http://schemas.microsoft.com/office/drawing/2014/main" id="{DD35B14E-2272-494E-82A7-93B6A8A116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pic>
        <p:nvPicPr>
          <p:cNvPr id="8" name="Picture 7">
            <a:extLst>
              <a:ext uri="{FF2B5EF4-FFF2-40B4-BE49-F238E27FC236}">
                <a16:creationId xmlns:a16="http://schemas.microsoft.com/office/drawing/2014/main" id="{5D475D77-184E-46AB-B0DB-F6339A7A4E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275295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201A-4C07-4602-8EEC-97B6EB5F1E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27FCB0-B38A-4972-A145-7B89D479C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319E4F-DBFF-497F-9B3F-87EB0B02E076}"/>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5" name="Footer Placeholder 4">
            <a:extLst>
              <a:ext uri="{FF2B5EF4-FFF2-40B4-BE49-F238E27FC236}">
                <a16:creationId xmlns:a16="http://schemas.microsoft.com/office/drawing/2014/main" id="{CB6441AE-E1A0-4115-94FF-D94FE850D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82BBB-E3E4-4B8C-A736-2A6516586D2B}"/>
              </a:ext>
            </a:extLst>
          </p:cNvPr>
          <p:cNvSpPr>
            <a:spLocks noGrp="1"/>
          </p:cNvSpPr>
          <p:nvPr>
            <p:ph type="sldNum" sz="quarter" idx="12"/>
          </p:nvPr>
        </p:nvSpPr>
        <p:spPr/>
        <p:txBody>
          <a:bodyPr/>
          <a:lstStyle/>
          <a:p>
            <a:fld id="{5C9677AD-F12D-8A42-91E0-1A56C1A91F01}" type="slidenum">
              <a:rPr lang="en-US" smtClean="0"/>
              <a:t>‹#›</a:t>
            </a:fld>
            <a:endParaRPr lang="en-US"/>
          </a:p>
        </p:txBody>
      </p:sp>
    </p:spTree>
    <p:extLst>
      <p:ext uri="{BB962C8B-B14F-4D97-AF65-F5344CB8AC3E}">
        <p14:creationId xmlns:p14="http://schemas.microsoft.com/office/powerpoint/2010/main" val="291042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BD72-26E6-4C12-BB4D-9124FFD037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59634-4A4B-48C3-9F28-F9A5620A62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E27FB3-D990-48C1-845D-46883846F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794550-E4BF-461A-A560-D4F7A3E57684}"/>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6" name="Footer Placeholder 5">
            <a:extLst>
              <a:ext uri="{FF2B5EF4-FFF2-40B4-BE49-F238E27FC236}">
                <a16:creationId xmlns:a16="http://schemas.microsoft.com/office/drawing/2014/main" id="{8AD61997-FA68-4D93-A8A3-8D6C598A2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7662B-4E21-45D3-B6CB-AD455301FE5F}"/>
              </a:ext>
            </a:extLst>
          </p:cNvPr>
          <p:cNvSpPr>
            <a:spLocks noGrp="1"/>
          </p:cNvSpPr>
          <p:nvPr>
            <p:ph type="sldNum" sz="quarter" idx="12"/>
          </p:nvPr>
        </p:nvSpPr>
        <p:spPr/>
        <p:txBody>
          <a:bodyPr/>
          <a:lstStyle/>
          <a:p>
            <a:fld id="{5C9677AD-F12D-8A42-91E0-1A56C1A91F01}" type="slidenum">
              <a:rPr lang="en-US" smtClean="0"/>
              <a:t>‹#›</a:t>
            </a:fld>
            <a:endParaRPr lang="en-US"/>
          </a:p>
        </p:txBody>
      </p:sp>
    </p:spTree>
    <p:extLst>
      <p:ext uri="{BB962C8B-B14F-4D97-AF65-F5344CB8AC3E}">
        <p14:creationId xmlns:p14="http://schemas.microsoft.com/office/powerpoint/2010/main" val="405301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2229-775D-4466-B32B-CA268F583A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DFD6E-2862-4588-9002-5EBDFE9815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7D311A-252A-46C8-9960-B0C9AC038D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5F1E8A-0296-442A-924A-C3EC065C2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984F71-0642-4AE3-B324-626BF1898B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F81BB4-EE0D-4EC2-AA1B-A0AD96DC6026}"/>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8" name="Footer Placeholder 7">
            <a:extLst>
              <a:ext uri="{FF2B5EF4-FFF2-40B4-BE49-F238E27FC236}">
                <a16:creationId xmlns:a16="http://schemas.microsoft.com/office/drawing/2014/main" id="{48AFCB32-8C38-4BB6-8414-55F39F1CC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4035D-4181-49A6-817C-BF5AF903DB23}"/>
              </a:ext>
            </a:extLst>
          </p:cNvPr>
          <p:cNvSpPr>
            <a:spLocks noGrp="1"/>
          </p:cNvSpPr>
          <p:nvPr>
            <p:ph type="sldNum" sz="quarter" idx="12"/>
          </p:nvPr>
        </p:nvSpPr>
        <p:spPr/>
        <p:txBody>
          <a:bodyPr/>
          <a:lstStyle/>
          <a:p>
            <a:fld id="{5C9677AD-F12D-8A42-91E0-1A56C1A91F01}" type="slidenum">
              <a:rPr lang="en-US" smtClean="0"/>
              <a:t>‹#›</a:t>
            </a:fld>
            <a:endParaRPr lang="en-US"/>
          </a:p>
        </p:txBody>
      </p:sp>
    </p:spTree>
    <p:extLst>
      <p:ext uri="{BB962C8B-B14F-4D97-AF65-F5344CB8AC3E}">
        <p14:creationId xmlns:p14="http://schemas.microsoft.com/office/powerpoint/2010/main" val="33212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EDF95-8B5C-42DA-9EED-D2F85CC5E8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7785F5-CBB4-4D02-AB5A-89933DBE50CC}"/>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4" name="Footer Placeholder 3">
            <a:extLst>
              <a:ext uri="{FF2B5EF4-FFF2-40B4-BE49-F238E27FC236}">
                <a16:creationId xmlns:a16="http://schemas.microsoft.com/office/drawing/2014/main" id="{2C1691A0-B178-4100-8850-43025BD4BA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5C14A-2A5D-4B4E-ACCE-607B90759435}"/>
              </a:ext>
            </a:extLst>
          </p:cNvPr>
          <p:cNvSpPr>
            <a:spLocks noGrp="1"/>
          </p:cNvSpPr>
          <p:nvPr>
            <p:ph type="sldNum" sz="quarter" idx="12"/>
          </p:nvPr>
        </p:nvSpPr>
        <p:spPr/>
        <p:txBody>
          <a:bodyPr/>
          <a:lstStyle/>
          <a:p>
            <a:fld id="{5C9677AD-F12D-8A42-91E0-1A56C1A91F01}" type="slidenum">
              <a:rPr lang="en-US" smtClean="0"/>
              <a:t>‹#›</a:t>
            </a:fld>
            <a:endParaRPr lang="en-US"/>
          </a:p>
        </p:txBody>
      </p:sp>
    </p:spTree>
    <p:extLst>
      <p:ext uri="{BB962C8B-B14F-4D97-AF65-F5344CB8AC3E}">
        <p14:creationId xmlns:p14="http://schemas.microsoft.com/office/powerpoint/2010/main" val="121962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C4B19-F80E-4D2C-8CD6-B1D9AB94A57D}"/>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3" name="Footer Placeholder 2">
            <a:extLst>
              <a:ext uri="{FF2B5EF4-FFF2-40B4-BE49-F238E27FC236}">
                <a16:creationId xmlns:a16="http://schemas.microsoft.com/office/drawing/2014/main" id="{ACB9C3E3-AAD5-47FF-837D-935316D654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5FBF1-7BD2-42D6-800B-F97772C62433}"/>
              </a:ext>
            </a:extLst>
          </p:cNvPr>
          <p:cNvSpPr>
            <a:spLocks noGrp="1"/>
          </p:cNvSpPr>
          <p:nvPr>
            <p:ph type="sldNum" sz="quarter" idx="12"/>
          </p:nvPr>
        </p:nvSpPr>
        <p:spPr/>
        <p:txBody>
          <a:bodyPr/>
          <a:lstStyle/>
          <a:p>
            <a:fld id="{5C9677AD-F12D-8A42-91E0-1A56C1A91F01}" type="slidenum">
              <a:rPr lang="en-US" smtClean="0"/>
              <a:t>‹#›</a:t>
            </a:fld>
            <a:endParaRPr lang="en-US"/>
          </a:p>
        </p:txBody>
      </p:sp>
    </p:spTree>
    <p:extLst>
      <p:ext uri="{BB962C8B-B14F-4D97-AF65-F5344CB8AC3E}">
        <p14:creationId xmlns:p14="http://schemas.microsoft.com/office/powerpoint/2010/main" val="115529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CF12-A607-490F-82EC-EDB061588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0917DA-8364-4F86-AB64-EBEDBEEEF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1C8473-D13B-49F8-BBF0-866847ABD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B9F90-880F-4A16-AD13-85D1DA5D259E}"/>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6" name="Footer Placeholder 5">
            <a:extLst>
              <a:ext uri="{FF2B5EF4-FFF2-40B4-BE49-F238E27FC236}">
                <a16:creationId xmlns:a16="http://schemas.microsoft.com/office/drawing/2014/main" id="{F89D38E0-7815-4561-9144-BCB4B8433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16C11-C93B-4728-952D-AB535E2A6BCE}"/>
              </a:ext>
            </a:extLst>
          </p:cNvPr>
          <p:cNvSpPr>
            <a:spLocks noGrp="1"/>
          </p:cNvSpPr>
          <p:nvPr>
            <p:ph type="sldNum" sz="quarter" idx="12"/>
          </p:nvPr>
        </p:nvSpPr>
        <p:spPr/>
        <p:txBody>
          <a:bodyPr/>
          <a:lstStyle/>
          <a:p>
            <a:fld id="{5C9677AD-F12D-8A42-91E0-1A56C1A91F01}" type="slidenum">
              <a:rPr lang="en-US" smtClean="0"/>
              <a:t>‹#›</a:t>
            </a:fld>
            <a:endParaRPr lang="en-US"/>
          </a:p>
        </p:txBody>
      </p:sp>
    </p:spTree>
    <p:extLst>
      <p:ext uri="{BB962C8B-B14F-4D97-AF65-F5344CB8AC3E}">
        <p14:creationId xmlns:p14="http://schemas.microsoft.com/office/powerpoint/2010/main" val="35420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CC6-069F-405B-BB51-C0DE76C73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CA1E1-740B-4616-B478-CFAAD057E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111F42-4943-47FF-8BD0-5B29B0649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C73797-79AF-4374-A325-8F27914EEAD6}"/>
              </a:ext>
            </a:extLst>
          </p:cNvPr>
          <p:cNvSpPr>
            <a:spLocks noGrp="1"/>
          </p:cNvSpPr>
          <p:nvPr>
            <p:ph type="dt" sz="half" idx="10"/>
          </p:nvPr>
        </p:nvSpPr>
        <p:spPr/>
        <p:txBody>
          <a:bodyPr/>
          <a:lstStyle/>
          <a:p>
            <a:fld id="{FC4EFC28-3B47-A34F-AF78-46091C12E2DC}" type="datetimeFigureOut">
              <a:rPr lang="en-US" smtClean="0"/>
              <a:t>7/23/2019</a:t>
            </a:fld>
            <a:endParaRPr lang="en-US"/>
          </a:p>
        </p:txBody>
      </p:sp>
      <p:sp>
        <p:nvSpPr>
          <p:cNvPr id="6" name="Footer Placeholder 5">
            <a:extLst>
              <a:ext uri="{FF2B5EF4-FFF2-40B4-BE49-F238E27FC236}">
                <a16:creationId xmlns:a16="http://schemas.microsoft.com/office/drawing/2014/main" id="{5429B351-0E51-43CF-B7AF-BC1AB96467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225C55-0FD1-4E70-89E8-CD594E50807E}"/>
              </a:ext>
            </a:extLst>
          </p:cNvPr>
          <p:cNvSpPr>
            <a:spLocks noGrp="1"/>
          </p:cNvSpPr>
          <p:nvPr>
            <p:ph type="sldNum" sz="quarter" idx="12"/>
          </p:nvPr>
        </p:nvSpPr>
        <p:spPr/>
        <p:txBody>
          <a:bodyPr/>
          <a:lstStyle/>
          <a:p>
            <a:fld id="{5C9677AD-F12D-8A42-91E0-1A56C1A91F01}" type="slidenum">
              <a:rPr lang="en-US" smtClean="0"/>
              <a:t>‹#›</a:t>
            </a:fld>
            <a:endParaRPr lang="en-US"/>
          </a:p>
        </p:txBody>
      </p:sp>
    </p:spTree>
    <p:extLst>
      <p:ext uri="{BB962C8B-B14F-4D97-AF65-F5344CB8AC3E}">
        <p14:creationId xmlns:p14="http://schemas.microsoft.com/office/powerpoint/2010/main" val="375822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A2A600-B77A-4FF6-8B21-4321C15B6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E9756C-C55B-48B3-8481-D7EA7726C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50A53-CF8B-48DF-AD6B-91EE22019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EFC28-3B47-A34F-AF78-46091C12E2DC}" type="datetimeFigureOut">
              <a:rPr lang="en-US" smtClean="0"/>
              <a:t>7/23/2019</a:t>
            </a:fld>
            <a:endParaRPr lang="en-US"/>
          </a:p>
        </p:txBody>
      </p:sp>
      <p:sp>
        <p:nvSpPr>
          <p:cNvPr id="5" name="Footer Placeholder 4">
            <a:extLst>
              <a:ext uri="{FF2B5EF4-FFF2-40B4-BE49-F238E27FC236}">
                <a16:creationId xmlns:a16="http://schemas.microsoft.com/office/drawing/2014/main" id="{E7D5E0D2-621C-41AB-9A09-AE012F0F6C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E40F0-B6EB-4003-BBE8-23BC92017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677AD-F12D-8A42-91E0-1A56C1A91F01}" type="slidenum">
              <a:rPr lang="en-US" smtClean="0"/>
              <a:t>‹#›</a:t>
            </a:fld>
            <a:endParaRPr lang="en-US"/>
          </a:p>
        </p:txBody>
      </p:sp>
    </p:spTree>
    <p:extLst>
      <p:ext uri="{BB962C8B-B14F-4D97-AF65-F5344CB8AC3E}">
        <p14:creationId xmlns:p14="http://schemas.microsoft.com/office/powerpoint/2010/main" val="395260046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416C-972D-EE49-9087-9E3F903A48C8}"/>
              </a:ext>
            </a:extLst>
          </p:cNvPr>
          <p:cNvSpPr>
            <a:spLocks noGrp="1"/>
          </p:cNvSpPr>
          <p:nvPr>
            <p:ph type="ctrTitle"/>
          </p:nvPr>
        </p:nvSpPr>
        <p:spPr/>
        <p:txBody>
          <a:bodyPr/>
          <a:lstStyle/>
          <a:p>
            <a:r>
              <a:rPr lang="en-US" dirty="0"/>
              <a:t>The Community Perspective</a:t>
            </a:r>
            <a:br>
              <a:rPr lang="en-US" dirty="0"/>
            </a:br>
            <a:r>
              <a:rPr lang="en-US" sz="2000" dirty="0"/>
              <a:t>women living with HIV from Africa</a:t>
            </a:r>
            <a:endParaRPr lang="en-US" dirty="0"/>
          </a:p>
        </p:txBody>
      </p:sp>
      <p:sp>
        <p:nvSpPr>
          <p:cNvPr id="3" name="Subtitle 2">
            <a:extLst>
              <a:ext uri="{FF2B5EF4-FFF2-40B4-BE49-F238E27FC236}">
                <a16:creationId xmlns:a16="http://schemas.microsoft.com/office/drawing/2014/main" id="{F9E61325-1C48-FE4A-8EBA-BBFB4FB5A68D}"/>
              </a:ext>
            </a:extLst>
          </p:cNvPr>
          <p:cNvSpPr>
            <a:spLocks noGrp="1"/>
          </p:cNvSpPr>
          <p:nvPr>
            <p:ph type="subTitle" idx="1"/>
          </p:nvPr>
        </p:nvSpPr>
        <p:spPr>
          <a:xfrm>
            <a:off x="8542866" y="4960137"/>
            <a:ext cx="3200400" cy="1463040"/>
          </a:xfrm>
        </p:spPr>
        <p:txBody>
          <a:bodyPr/>
          <a:lstStyle/>
          <a:p>
            <a:r>
              <a:rPr lang="en-US" dirty="0"/>
              <a:t>Jacque </a:t>
            </a:r>
            <a:r>
              <a:rPr lang="en-US" dirty="0" err="1"/>
              <a:t>Wambui</a:t>
            </a:r>
            <a:endParaRPr lang="en-US" dirty="0"/>
          </a:p>
          <a:p>
            <a:r>
              <a:rPr lang="en-US" dirty="0" err="1"/>
              <a:t>AfroCAB</a:t>
            </a:r>
            <a:r>
              <a:rPr lang="en-US" dirty="0"/>
              <a:t> Representative</a:t>
            </a:r>
          </a:p>
          <a:p>
            <a:r>
              <a:rPr lang="en-US" dirty="0"/>
              <a:t>IAS 2019</a:t>
            </a:r>
          </a:p>
        </p:txBody>
      </p:sp>
      <p:pic>
        <p:nvPicPr>
          <p:cNvPr id="4" name="Picture 3">
            <a:extLst>
              <a:ext uri="{FF2B5EF4-FFF2-40B4-BE49-F238E27FC236}">
                <a16:creationId xmlns:a16="http://schemas.microsoft.com/office/drawing/2014/main" id="{CD4266A2-AF72-3446-9AE1-4D56E7A6224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683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912A-9C4D-2C42-99CF-BC69FB7C7C81}"/>
              </a:ext>
            </a:extLst>
          </p:cNvPr>
          <p:cNvSpPr>
            <a:spLocks noGrp="1"/>
          </p:cNvSpPr>
          <p:nvPr>
            <p:ph type="title"/>
          </p:nvPr>
        </p:nvSpPr>
        <p:spPr/>
        <p:txBody>
          <a:bodyPr/>
          <a:lstStyle/>
          <a:p>
            <a:r>
              <a:rPr lang="en-US" dirty="0"/>
              <a:t>Deep Dive On Engagement: Kenya</a:t>
            </a:r>
          </a:p>
        </p:txBody>
      </p:sp>
      <p:sp>
        <p:nvSpPr>
          <p:cNvPr id="3" name="Content Placeholder 2">
            <a:extLst>
              <a:ext uri="{FF2B5EF4-FFF2-40B4-BE49-F238E27FC236}">
                <a16:creationId xmlns:a16="http://schemas.microsoft.com/office/drawing/2014/main" id="{3B41D6ED-36E7-F441-B062-4CCD19FAFFED}"/>
              </a:ext>
            </a:extLst>
          </p:cNvPr>
          <p:cNvSpPr>
            <a:spLocks noGrp="1"/>
          </p:cNvSpPr>
          <p:nvPr>
            <p:ph idx="1"/>
          </p:nvPr>
        </p:nvSpPr>
        <p:spPr>
          <a:xfrm>
            <a:off x="870727" y="2620458"/>
            <a:ext cx="6926719" cy="3101983"/>
          </a:xfrm>
        </p:spPr>
        <p:txBody>
          <a:bodyPr>
            <a:normAutofit fontScale="92500"/>
          </a:bodyPr>
          <a:lstStyle/>
          <a:p>
            <a:r>
              <a:rPr lang="en-US" sz="2200" dirty="0"/>
              <a:t>Facilitated </a:t>
            </a:r>
            <a:r>
              <a:rPr lang="en-US" sz="2200" b="1" dirty="0"/>
              <a:t>three community consultation</a:t>
            </a:r>
            <a:r>
              <a:rPr lang="en-US" sz="2200" dirty="0"/>
              <a:t>s to discuss access to DTG in Kenya among women of childbearing age following the potential neural tube defect (NTD) safety signal for DTG. </a:t>
            </a:r>
          </a:p>
          <a:p>
            <a:r>
              <a:rPr lang="en-US" sz="2200" dirty="0"/>
              <a:t>Following the first meeting, participants </a:t>
            </a:r>
            <a:r>
              <a:rPr lang="en-US" sz="2200" b="1" dirty="0"/>
              <a:t>organized a one-on-one meeting with the head of the MOH and wrote a petition to disseminate the recommendations. </a:t>
            </a:r>
          </a:p>
          <a:p>
            <a:r>
              <a:rPr lang="en-US" sz="2200" dirty="0"/>
              <a:t>The other two consultations were held after the release of the national guidelines and </a:t>
            </a:r>
            <a:r>
              <a:rPr lang="en-US" sz="2200" b="1" dirty="0"/>
              <a:t>aimed to further understand the experiences, barriers, and challenges women face</a:t>
            </a:r>
            <a:r>
              <a:rPr lang="en-US" sz="2200" dirty="0"/>
              <a:t> in accessing DTG and family planning services at facilities.</a:t>
            </a:r>
          </a:p>
          <a:p>
            <a:endParaRPr lang="en-US" dirty="0"/>
          </a:p>
        </p:txBody>
      </p:sp>
      <p:pic>
        <p:nvPicPr>
          <p:cNvPr id="4" name="Picture 3" descr="C:\Users\Salim\Desktop\thumbnail.jpg">
            <a:extLst>
              <a:ext uri="{FF2B5EF4-FFF2-40B4-BE49-F238E27FC236}">
                <a16:creationId xmlns:a16="http://schemas.microsoft.com/office/drawing/2014/main" id="{C7F22A17-BD5F-4F49-A3C5-F4A2D6FF1DA4}"/>
              </a:ext>
            </a:extLst>
          </p:cNvPr>
          <p:cNvPicPr/>
          <p:nvPr/>
        </p:nvPicPr>
        <p:blipFill>
          <a:blip r:embed="rId3"/>
          <a:srcRect/>
          <a:stretch>
            <a:fillRect/>
          </a:stretch>
        </p:blipFill>
        <p:spPr bwMode="auto">
          <a:xfrm>
            <a:off x="8238533" y="3079830"/>
            <a:ext cx="3760036" cy="2183241"/>
          </a:xfrm>
          <a:prstGeom prst="rect">
            <a:avLst/>
          </a:prstGeom>
          <a:noFill/>
          <a:ln w="9525">
            <a:noFill/>
            <a:miter lim="800000"/>
            <a:headEnd/>
            <a:tailEnd/>
          </a:ln>
        </p:spPr>
      </p:pic>
    </p:spTree>
    <p:extLst>
      <p:ext uri="{BB962C8B-B14F-4D97-AF65-F5344CB8AC3E}">
        <p14:creationId xmlns:p14="http://schemas.microsoft.com/office/powerpoint/2010/main" val="169792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2BE2-F34C-EB47-A4B3-EEA6F79AF8B7}"/>
              </a:ext>
            </a:extLst>
          </p:cNvPr>
          <p:cNvSpPr>
            <a:spLocks noGrp="1"/>
          </p:cNvSpPr>
          <p:nvPr>
            <p:ph type="title"/>
          </p:nvPr>
        </p:nvSpPr>
        <p:spPr/>
        <p:txBody>
          <a:bodyPr/>
          <a:lstStyle/>
          <a:p>
            <a:r>
              <a:rPr lang="en-US" dirty="0"/>
              <a:t>Best Practices To Engage with Communities</a:t>
            </a:r>
          </a:p>
        </p:txBody>
      </p:sp>
      <p:sp>
        <p:nvSpPr>
          <p:cNvPr id="4" name="Content Placeholder 2">
            <a:extLst>
              <a:ext uri="{FF2B5EF4-FFF2-40B4-BE49-F238E27FC236}">
                <a16:creationId xmlns:a16="http://schemas.microsoft.com/office/drawing/2014/main" id="{8E2D67FE-54B3-1044-A9CE-E25FC5B08ACE}"/>
              </a:ext>
            </a:extLst>
          </p:cNvPr>
          <p:cNvSpPr>
            <a:spLocks noGrp="1"/>
          </p:cNvSpPr>
          <p:nvPr>
            <p:ph idx="1"/>
          </p:nvPr>
        </p:nvSpPr>
        <p:spPr>
          <a:xfrm>
            <a:off x="2231135" y="2294626"/>
            <a:ext cx="9190239" cy="3692106"/>
          </a:xfrm>
        </p:spPr>
        <p:txBody>
          <a:bodyPr>
            <a:normAutofit fontScale="62500" lnSpcReduction="20000"/>
          </a:bodyPr>
          <a:lstStyle/>
          <a:p>
            <a:pPr marL="0" indent="0">
              <a:buNone/>
            </a:pPr>
            <a:r>
              <a:rPr lang="en-US" b="1" dirty="0"/>
              <a:t>Creating a community advisory board: </a:t>
            </a:r>
            <a:r>
              <a:rPr lang="en-US" dirty="0"/>
              <a:t>Leveraging already strong community networks, </a:t>
            </a:r>
            <a:r>
              <a:rPr lang="en-US" dirty="0" err="1"/>
              <a:t>AfroCAB</a:t>
            </a:r>
            <a:r>
              <a:rPr lang="en-US" dirty="0"/>
              <a:t>, CHAI, </a:t>
            </a:r>
            <a:r>
              <a:rPr lang="en-US" dirty="0" err="1"/>
              <a:t>Unitaid</a:t>
            </a:r>
            <a:r>
              <a:rPr lang="en-US" dirty="0"/>
              <a:t>, and HIV </a:t>
            </a:r>
            <a:r>
              <a:rPr lang="en-US" dirty="0" err="1"/>
              <a:t>i</a:t>
            </a:r>
            <a:r>
              <a:rPr lang="en-US" dirty="0"/>
              <a:t>-base created a treatment Community Advisory Board (CAB) to bring civil society’s voice to the center of the treatment optimization agenda</a:t>
            </a:r>
            <a:r>
              <a:rPr lang="en-US" b="1" dirty="0"/>
              <a:t> 	</a:t>
            </a:r>
          </a:p>
          <a:p>
            <a:pPr marL="0" indent="0">
              <a:buNone/>
            </a:pPr>
            <a:r>
              <a:rPr lang="en-US" b="1" dirty="0"/>
              <a:t>Including community in national policy forums: </a:t>
            </a:r>
            <a:r>
              <a:rPr lang="en-US" dirty="0"/>
              <a:t>In 2019, Zimbabwe invited women living with HIV to participate in community dialogues and HIV community advocates to present findings and participate in decision-making forums concerning access to DTG</a:t>
            </a:r>
            <a:endParaRPr lang="en-US" b="1" dirty="0"/>
          </a:p>
          <a:p>
            <a:pPr marL="0" indent="0">
              <a:buNone/>
            </a:pPr>
            <a:r>
              <a:rPr lang="en-US" b="1" dirty="0"/>
              <a:t>Inviting community to participate in steering committees for research: </a:t>
            </a:r>
            <a:r>
              <a:rPr lang="en-US" dirty="0"/>
              <a:t>Community members served on the Global Community Advisory Group and ECHO trial steering committee</a:t>
            </a:r>
            <a:endParaRPr lang="en-US" b="1" dirty="0"/>
          </a:p>
          <a:p>
            <a:pPr marL="0" indent="0">
              <a:buNone/>
            </a:pPr>
            <a:r>
              <a:rPr lang="en-US" b="1" dirty="0"/>
              <a:t>Increasing community participation in global policy forums: </a:t>
            </a:r>
            <a:r>
              <a:rPr lang="en-US" dirty="0"/>
              <a:t>In 2019, community members participated in the WHO Guidelines Development Group for HIV Treatment </a:t>
            </a:r>
          </a:p>
          <a:p>
            <a:pPr marL="0" indent="0">
              <a:buNone/>
            </a:pPr>
            <a:r>
              <a:rPr lang="en-US" b="1" dirty="0">
                <a:ea typeface="MS PGothic" pitchFamily="34" charset="-128"/>
              </a:rPr>
              <a:t>HIV Treatment Literacy Materials: </a:t>
            </a:r>
            <a:r>
              <a:rPr lang="en-US" dirty="0">
                <a:ea typeface="MS PGothic" pitchFamily="34" charset="-128"/>
              </a:rPr>
              <a:t>Radio programs and diverse sets of treatment literacy materials, including pamphlets, brochures, pocket guides, videos, and training manuals, help increase awareness and understanding of new, optimal products and generate demand.</a:t>
            </a:r>
          </a:p>
          <a:p>
            <a:pPr marL="0" indent="0">
              <a:buNone/>
            </a:pPr>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0E404B33-3643-BC4C-9C24-F30CDE1428E6}"/>
              </a:ext>
            </a:extLst>
          </p:cNvPr>
          <p:cNvPicPr>
            <a:picLocks noChangeAspect="1"/>
          </p:cNvPicPr>
          <p:nvPr/>
        </p:nvPicPr>
        <p:blipFill>
          <a:blip r:embed="rId3">
            <a:duotone>
              <a:schemeClr val="accent2">
                <a:shade val="45000"/>
                <a:satMod val="135000"/>
              </a:schemeClr>
              <a:prstClr val="white"/>
            </a:duotone>
          </a:blip>
          <a:stretch>
            <a:fillRect/>
          </a:stretch>
        </p:blipFill>
        <p:spPr>
          <a:xfrm>
            <a:off x="1506741" y="2384332"/>
            <a:ext cx="724394" cy="554854"/>
          </a:xfrm>
          <a:prstGeom prst="rect">
            <a:avLst/>
          </a:prstGeom>
        </p:spPr>
      </p:pic>
      <p:pic>
        <p:nvPicPr>
          <p:cNvPr id="6" name="Picture 5">
            <a:extLst>
              <a:ext uri="{FF2B5EF4-FFF2-40B4-BE49-F238E27FC236}">
                <a16:creationId xmlns:a16="http://schemas.microsoft.com/office/drawing/2014/main" id="{CFB70F0A-2BFB-EA4D-91C4-07E3EA29FBF2}"/>
              </a:ext>
            </a:extLst>
          </p:cNvPr>
          <p:cNvPicPr>
            <a:picLocks noChangeAspect="1"/>
          </p:cNvPicPr>
          <p:nvPr/>
        </p:nvPicPr>
        <p:blipFill>
          <a:blip r:embed="rId4">
            <a:duotone>
              <a:schemeClr val="accent2">
                <a:shade val="45000"/>
                <a:satMod val="135000"/>
              </a:schemeClr>
              <a:prstClr val="white"/>
            </a:duotone>
          </a:blip>
          <a:stretch>
            <a:fillRect/>
          </a:stretch>
        </p:blipFill>
        <p:spPr>
          <a:xfrm>
            <a:off x="1477717" y="3170106"/>
            <a:ext cx="610528" cy="610528"/>
          </a:xfrm>
          <a:prstGeom prst="rect">
            <a:avLst/>
          </a:prstGeom>
        </p:spPr>
      </p:pic>
      <p:pic>
        <p:nvPicPr>
          <p:cNvPr id="7" name="Picture 6">
            <a:extLst>
              <a:ext uri="{FF2B5EF4-FFF2-40B4-BE49-F238E27FC236}">
                <a16:creationId xmlns:a16="http://schemas.microsoft.com/office/drawing/2014/main" id="{FCE9D5BB-7F89-B24A-ACEF-62D2FF936F2B}"/>
              </a:ext>
            </a:extLst>
          </p:cNvPr>
          <p:cNvPicPr>
            <a:picLocks noChangeAspect="1"/>
          </p:cNvPicPr>
          <p:nvPr/>
        </p:nvPicPr>
        <p:blipFill>
          <a:blip r:embed="rId5">
            <a:duotone>
              <a:schemeClr val="accent2">
                <a:shade val="45000"/>
                <a:satMod val="135000"/>
              </a:schemeClr>
              <a:prstClr val="white"/>
            </a:duotone>
          </a:blip>
          <a:stretch>
            <a:fillRect/>
          </a:stretch>
        </p:blipFill>
        <p:spPr>
          <a:xfrm>
            <a:off x="1506741" y="3938948"/>
            <a:ext cx="586671" cy="586671"/>
          </a:xfrm>
          <a:prstGeom prst="rect">
            <a:avLst/>
          </a:prstGeom>
        </p:spPr>
      </p:pic>
      <p:pic>
        <p:nvPicPr>
          <p:cNvPr id="8" name="Picture 7">
            <a:extLst>
              <a:ext uri="{FF2B5EF4-FFF2-40B4-BE49-F238E27FC236}">
                <a16:creationId xmlns:a16="http://schemas.microsoft.com/office/drawing/2014/main" id="{1799C063-DD2C-5D41-9046-8FF181268224}"/>
              </a:ext>
            </a:extLst>
          </p:cNvPr>
          <p:cNvPicPr>
            <a:picLocks noChangeAspect="1"/>
          </p:cNvPicPr>
          <p:nvPr/>
        </p:nvPicPr>
        <p:blipFill>
          <a:blip r:embed="rId6">
            <a:duotone>
              <a:schemeClr val="accent2">
                <a:shade val="45000"/>
                <a:satMod val="135000"/>
              </a:schemeClr>
              <a:prstClr val="white"/>
            </a:duotone>
          </a:blip>
          <a:stretch>
            <a:fillRect/>
          </a:stretch>
        </p:blipFill>
        <p:spPr>
          <a:xfrm>
            <a:off x="1543527" y="4656804"/>
            <a:ext cx="513098" cy="515507"/>
          </a:xfrm>
          <a:prstGeom prst="rect">
            <a:avLst/>
          </a:prstGeom>
        </p:spPr>
      </p:pic>
      <p:pic>
        <p:nvPicPr>
          <p:cNvPr id="9" name="Picture 8">
            <a:extLst>
              <a:ext uri="{FF2B5EF4-FFF2-40B4-BE49-F238E27FC236}">
                <a16:creationId xmlns:a16="http://schemas.microsoft.com/office/drawing/2014/main" id="{9D85B0AD-7EE8-B043-A3F0-19FAD74114B5}"/>
              </a:ext>
            </a:extLst>
          </p:cNvPr>
          <p:cNvPicPr>
            <a:picLocks noChangeAspect="1"/>
          </p:cNvPicPr>
          <p:nvPr/>
        </p:nvPicPr>
        <p:blipFill>
          <a:blip r:embed="rId7">
            <a:duotone>
              <a:schemeClr val="accent2">
                <a:shade val="45000"/>
                <a:satMod val="135000"/>
              </a:schemeClr>
              <a:prstClr val="white"/>
            </a:duotone>
          </a:blip>
          <a:stretch>
            <a:fillRect/>
          </a:stretch>
        </p:blipFill>
        <p:spPr>
          <a:xfrm>
            <a:off x="1543430" y="5236752"/>
            <a:ext cx="616260" cy="633686"/>
          </a:xfrm>
          <a:prstGeom prst="rect">
            <a:avLst/>
          </a:prstGeom>
        </p:spPr>
      </p:pic>
    </p:spTree>
    <p:extLst>
      <p:ext uri="{BB962C8B-B14F-4D97-AF65-F5344CB8AC3E}">
        <p14:creationId xmlns:p14="http://schemas.microsoft.com/office/powerpoint/2010/main" val="279679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71ED-B182-4641-A75C-960D0F363889}"/>
              </a:ext>
            </a:extLst>
          </p:cNvPr>
          <p:cNvSpPr>
            <a:spLocks noGrp="1"/>
          </p:cNvSpPr>
          <p:nvPr>
            <p:ph type="title"/>
          </p:nvPr>
        </p:nvSpPr>
        <p:spPr>
          <a:xfrm>
            <a:off x="2231136" y="964692"/>
            <a:ext cx="7729728" cy="1122900"/>
          </a:xfrm>
        </p:spPr>
        <p:txBody>
          <a:bodyPr>
            <a:noAutofit/>
          </a:bodyPr>
          <a:lstStyle/>
          <a:p>
            <a:r>
              <a:rPr lang="en-US" dirty="0"/>
              <a:t>What does this Mean for ATIs? Concerns From The Community</a:t>
            </a:r>
          </a:p>
        </p:txBody>
      </p:sp>
      <p:sp>
        <p:nvSpPr>
          <p:cNvPr id="3" name="Content Placeholder 2">
            <a:extLst>
              <a:ext uri="{FF2B5EF4-FFF2-40B4-BE49-F238E27FC236}">
                <a16:creationId xmlns:a16="http://schemas.microsoft.com/office/drawing/2014/main" id="{7D8FF6DE-EC14-A543-AB7B-133083589B94}"/>
              </a:ext>
            </a:extLst>
          </p:cNvPr>
          <p:cNvSpPr>
            <a:spLocks noGrp="1"/>
          </p:cNvSpPr>
          <p:nvPr>
            <p:ph idx="1"/>
          </p:nvPr>
        </p:nvSpPr>
        <p:spPr>
          <a:xfrm>
            <a:off x="2231136" y="2458719"/>
            <a:ext cx="8229046" cy="3101983"/>
          </a:xfrm>
        </p:spPr>
        <p:txBody>
          <a:bodyPr/>
          <a:lstStyle/>
          <a:p>
            <a:r>
              <a:rPr lang="en-US" sz="2000" dirty="0"/>
              <a:t>Giving and receiving informed consent</a:t>
            </a:r>
          </a:p>
          <a:p>
            <a:r>
              <a:rPr lang="en-US" sz="2000" dirty="0"/>
              <a:t>Patient understanding of the difference between “remission” and “cure”</a:t>
            </a:r>
          </a:p>
          <a:p>
            <a:r>
              <a:rPr lang="en-US" sz="2000" dirty="0"/>
              <a:t>Patient understanding that ATI clinical trials result in different types of outcomes, that are not always of immediate benefit to the patient</a:t>
            </a:r>
          </a:p>
          <a:p>
            <a:r>
              <a:rPr lang="en-US" sz="2000" dirty="0"/>
              <a:t>What evidence justifies the risks of the trial given what we already know about ATIs</a:t>
            </a:r>
          </a:p>
          <a:p>
            <a:endParaRPr lang="en-US" dirty="0"/>
          </a:p>
        </p:txBody>
      </p:sp>
    </p:spTree>
    <p:extLst>
      <p:ext uri="{BB962C8B-B14F-4D97-AF65-F5344CB8AC3E}">
        <p14:creationId xmlns:p14="http://schemas.microsoft.com/office/powerpoint/2010/main" val="201103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2D3A-5F8C-2046-80AE-9E9E2F7C0ED2}"/>
              </a:ext>
            </a:extLst>
          </p:cNvPr>
          <p:cNvSpPr>
            <a:spLocks noGrp="1"/>
          </p:cNvSpPr>
          <p:nvPr>
            <p:ph type="title"/>
          </p:nvPr>
        </p:nvSpPr>
        <p:spPr/>
        <p:txBody>
          <a:bodyPr/>
          <a:lstStyle/>
          <a:p>
            <a:r>
              <a:rPr lang="en-US" dirty="0"/>
              <a:t>How can We Address these Concerns? </a:t>
            </a:r>
          </a:p>
        </p:txBody>
      </p:sp>
      <p:sp>
        <p:nvSpPr>
          <p:cNvPr id="3" name="Content Placeholder 2">
            <a:extLst>
              <a:ext uri="{FF2B5EF4-FFF2-40B4-BE49-F238E27FC236}">
                <a16:creationId xmlns:a16="http://schemas.microsoft.com/office/drawing/2014/main" id="{3906617E-58C5-3C4F-B46C-F751B2FCA0AB}"/>
              </a:ext>
            </a:extLst>
          </p:cNvPr>
          <p:cNvSpPr>
            <a:spLocks noGrp="1"/>
          </p:cNvSpPr>
          <p:nvPr>
            <p:ph idx="1"/>
          </p:nvPr>
        </p:nvSpPr>
        <p:spPr>
          <a:xfrm>
            <a:off x="1863714" y="1477108"/>
            <a:ext cx="8321296" cy="4310501"/>
          </a:xfrm>
        </p:spPr>
        <p:txBody>
          <a:bodyPr>
            <a:normAutofit fontScale="40000" lnSpcReduction="20000"/>
          </a:bodyPr>
          <a:lstStyle/>
          <a:p>
            <a:pPr marL="0" indent="0" algn="ctr">
              <a:buNone/>
            </a:pPr>
            <a:r>
              <a:rPr lang="en-US" sz="4900" dirty="0">
                <a:solidFill>
                  <a:srgbClr val="222222"/>
                </a:solidFill>
                <a:latin typeface="Franklin Gothic Book" panose="020B0503020102020204" pitchFamily="34" charset="0"/>
              </a:rPr>
              <a:t>In conducting any human subjects research there must be equipoise, which is true uncertainty about the outcome. If the outcome is known then exposing human subjects to research risk is not ethical. </a:t>
            </a:r>
          </a:p>
          <a:p>
            <a:pPr marL="0" indent="0" algn="ctr">
              <a:buNone/>
            </a:pPr>
            <a:r>
              <a:rPr lang="en-US" sz="4900" dirty="0">
                <a:solidFill>
                  <a:srgbClr val="222222"/>
                </a:solidFill>
                <a:latin typeface="Franklin Gothic Book" panose="020B0503020102020204" pitchFamily="34" charset="0"/>
              </a:rPr>
              <a:t>For the community to appreciate that these ATI experiments are significantly different the participants need to be educated as to why these studies are expected to have different outcomes. And in order for that to happen the subjects need to have a pretty sophisticated understanding of immunology and HIV pathogenesis.</a:t>
            </a:r>
            <a:endParaRPr lang="en-US" sz="4900" dirty="0">
              <a:latin typeface="Franklin Gothic Book" panose="020B0503020102020204" pitchFamily="34" charset="0"/>
              <a:ea typeface="MS PGothic" pitchFamily="34" charset="-128"/>
            </a:endParaRPr>
          </a:p>
          <a:p>
            <a:pPr marL="0" indent="0" algn="ctr">
              <a:buNone/>
            </a:pPr>
            <a:endParaRPr lang="en-US" sz="4900" dirty="0">
              <a:latin typeface="Franklin Gothic Book" panose="020B0503020102020204" pitchFamily="34" charset="0"/>
              <a:ea typeface="MS PGothic" pitchFamily="34" charset="-128"/>
            </a:endParaRPr>
          </a:p>
          <a:p>
            <a:pPr marL="0" indent="0" algn="ctr">
              <a:buNone/>
            </a:pPr>
            <a:r>
              <a:rPr lang="en-US" sz="4900" dirty="0">
                <a:latin typeface="Franklin Gothic Book" panose="020B0503020102020204" pitchFamily="34" charset="0"/>
                <a:ea typeface="MS PGothic" pitchFamily="34" charset="-128"/>
              </a:rPr>
              <a:t>The community’s unified voice that advocated for equitable access and patient choice in DTG rollout defined the global conversation and shifted country responses to the safety alert, we can do the same to e</a:t>
            </a:r>
            <a:r>
              <a:rPr lang="en-US" sz="4900" dirty="0">
                <a:latin typeface="Franklin Gothic Book" panose="020B0503020102020204" pitchFamily="34" charset="0"/>
              </a:rPr>
              <a:t>nsure that the community is well-informed about these trials and that consent is well-attained prior to the trials.</a:t>
            </a:r>
          </a:p>
          <a:p>
            <a:pPr marL="0" indent="0" algn="ctr">
              <a:buNone/>
            </a:pPr>
            <a:endParaRPr lang="en-US" sz="2000" b="1" dirty="0"/>
          </a:p>
        </p:txBody>
      </p:sp>
    </p:spTree>
    <p:extLst>
      <p:ext uri="{BB962C8B-B14F-4D97-AF65-F5344CB8AC3E}">
        <p14:creationId xmlns:p14="http://schemas.microsoft.com/office/powerpoint/2010/main" val="24851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14B7-BBF2-1E4B-83D8-D97AE64787A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9B1DCCA-666B-6B4A-9387-765038892397}"/>
              </a:ext>
            </a:extLst>
          </p:cNvPr>
          <p:cNvSpPr>
            <a:spLocks noGrp="1"/>
          </p:cNvSpPr>
          <p:nvPr>
            <p:ph idx="1"/>
          </p:nvPr>
        </p:nvSpPr>
        <p:spPr>
          <a:xfrm>
            <a:off x="1420091" y="2638044"/>
            <a:ext cx="9351818" cy="3101983"/>
          </a:xfrm>
        </p:spPr>
        <p:txBody>
          <a:bodyPr>
            <a:normAutofit/>
          </a:bodyPr>
          <a:lstStyle/>
          <a:p>
            <a:pPr marL="0" indent="0" algn="ctr">
              <a:buNone/>
            </a:pPr>
            <a:r>
              <a:rPr lang="en-US" sz="2000" b="1" dirty="0"/>
              <a:t>Although there are risks to ATI and concerns within communities, an HIV cure needs to be developed with a pathway for rapid access to the communities most affected by HIV.  </a:t>
            </a:r>
          </a:p>
          <a:p>
            <a:pPr marL="0" indent="0">
              <a:buNone/>
            </a:pPr>
            <a:endParaRPr lang="en-US" sz="2000" b="1" dirty="0"/>
          </a:p>
          <a:p>
            <a:pPr marL="0" indent="0" algn="ctr">
              <a:buNone/>
            </a:pPr>
            <a:r>
              <a:rPr lang="en-US" sz="2000" b="1" dirty="0">
                <a:solidFill>
                  <a:schemeClr val="accent2"/>
                </a:solidFill>
              </a:rPr>
              <a:t>Together, with community engagement, we can increase access and avoid excluding low- and middle-income countries in the search for a cure.</a:t>
            </a:r>
          </a:p>
        </p:txBody>
      </p:sp>
    </p:spTree>
    <p:extLst>
      <p:ext uri="{BB962C8B-B14F-4D97-AF65-F5344CB8AC3E}">
        <p14:creationId xmlns:p14="http://schemas.microsoft.com/office/powerpoint/2010/main" val="421581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625B-3045-3642-B2BA-B24B9BF0CB7C}"/>
              </a:ext>
            </a:extLst>
          </p:cNvPr>
          <p:cNvSpPr>
            <a:spLocks noGrp="1"/>
          </p:cNvSpPr>
          <p:nvPr>
            <p:ph type="title"/>
          </p:nvPr>
        </p:nvSpPr>
        <p:spPr/>
        <p:txBody>
          <a:bodyPr/>
          <a:lstStyle/>
          <a:p>
            <a:pPr algn="ctr"/>
            <a:r>
              <a:rPr lang="en-US" dirty="0"/>
              <a:t>Thank you!</a:t>
            </a:r>
          </a:p>
        </p:txBody>
      </p:sp>
      <p:sp>
        <p:nvSpPr>
          <p:cNvPr id="5" name="Content Placeholder 2">
            <a:extLst>
              <a:ext uri="{FF2B5EF4-FFF2-40B4-BE49-F238E27FC236}">
                <a16:creationId xmlns:a16="http://schemas.microsoft.com/office/drawing/2014/main" id="{EFCDCFEE-E821-EF4D-A905-0C7F51ACF5D8}"/>
              </a:ext>
            </a:extLst>
          </p:cNvPr>
          <p:cNvSpPr>
            <a:spLocks noGrp="1"/>
          </p:cNvSpPr>
          <p:nvPr>
            <p:ph idx="1"/>
          </p:nvPr>
        </p:nvSpPr>
        <p:spPr>
          <a:xfrm>
            <a:off x="2036622" y="2553302"/>
            <a:ext cx="8375904" cy="4023360"/>
          </a:xfrm>
        </p:spPr>
        <p:txBody>
          <a:bodyPr/>
          <a:lstStyle/>
          <a:p>
            <a:pPr marL="0" indent="0" algn="ctr">
              <a:buNone/>
            </a:pPr>
            <a:r>
              <a:rPr lang="en-US" sz="2000" i="1" dirty="0"/>
              <a:t>Acknowledgments</a:t>
            </a:r>
            <a:r>
              <a:rPr lang="en-US" sz="2000" dirty="0"/>
              <a:t>: </a:t>
            </a:r>
          </a:p>
          <a:p>
            <a:pPr marL="0" indent="0" algn="ctr">
              <a:buNone/>
            </a:pPr>
            <a:r>
              <a:rPr lang="en-US" sz="2000" dirty="0"/>
              <a:t>This work is made possible by the generous support and partnership of </a:t>
            </a:r>
            <a:r>
              <a:rPr lang="en-US" sz="2000" dirty="0" err="1"/>
              <a:t>Unitaid</a:t>
            </a:r>
            <a:endParaRPr lang="en-US" sz="2000" dirty="0"/>
          </a:p>
          <a:p>
            <a:endParaRPr lang="en-US" dirty="0"/>
          </a:p>
        </p:txBody>
      </p:sp>
      <p:pic>
        <p:nvPicPr>
          <p:cNvPr id="4" name="Picture 3">
            <a:extLst>
              <a:ext uri="{FF2B5EF4-FFF2-40B4-BE49-F238E27FC236}">
                <a16:creationId xmlns:a16="http://schemas.microsoft.com/office/drawing/2014/main" id="{821891FD-B548-EF46-9BDD-C5372A3F3A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604" y="3627712"/>
            <a:ext cx="4582209" cy="1874540"/>
          </a:xfrm>
          <a:prstGeom prst="rect">
            <a:avLst/>
          </a:prstGeom>
        </p:spPr>
      </p:pic>
    </p:spTree>
    <p:extLst>
      <p:ext uri="{BB962C8B-B14F-4D97-AF65-F5344CB8AC3E}">
        <p14:creationId xmlns:p14="http://schemas.microsoft.com/office/powerpoint/2010/main" val="163967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BBD9-1D8F-014E-8ECC-7B7CE0991E60}"/>
              </a:ext>
            </a:extLst>
          </p:cNvPr>
          <p:cNvSpPr>
            <a:spLocks noGrp="1"/>
          </p:cNvSpPr>
          <p:nvPr>
            <p:ph type="ctrTitle"/>
          </p:nvPr>
        </p:nvSpPr>
        <p:spPr/>
        <p:txBody>
          <a:bodyPr>
            <a:normAutofit fontScale="90000"/>
          </a:bodyPr>
          <a:lstStyle/>
          <a:p>
            <a:r>
              <a:rPr lang="en-US" dirty="0"/>
              <a:t>The Community Perspective’s on ATI and Remission Trials</a:t>
            </a:r>
          </a:p>
        </p:txBody>
      </p:sp>
      <p:sp>
        <p:nvSpPr>
          <p:cNvPr id="3" name="Subtitle 2">
            <a:extLst>
              <a:ext uri="{FF2B5EF4-FFF2-40B4-BE49-F238E27FC236}">
                <a16:creationId xmlns:a16="http://schemas.microsoft.com/office/drawing/2014/main" id="{D5EF7FB9-B0B6-3041-9CC1-4D16F0CFCE58}"/>
              </a:ext>
            </a:extLst>
          </p:cNvPr>
          <p:cNvSpPr>
            <a:spLocks noGrp="1"/>
          </p:cNvSpPr>
          <p:nvPr>
            <p:ph type="subTitle" idx="1"/>
          </p:nvPr>
        </p:nvSpPr>
        <p:spPr>
          <a:xfrm>
            <a:off x="1524000" y="3602037"/>
            <a:ext cx="9144000" cy="2133599"/>
          </a:xfrm>
        </p:spPr>
        <p:txBody>
          <a:bodyPr>
            <a:normAutofit fontScale="92500" lnSpcReduction="10000"/>
          </a:bodyPr>
          <a:lstStyle/>
          <a:p>
            <a:r>
              <a:rPr lang="en-US" dirty="0"/>
              <a:t>Jacque </a:t>
            </a:r>
            <a:r>
              <a:rPr lang="en-US" dirty="0" err="1"/>
              <a:t>Wambui</a:t>
            </a:r>
            <a:endParaRPr lang="en-US" dirty="0"/>
          </a:p>
          <a:p>
            <a:r>
              <a:rPr lang="en-US" dirty="0" err="1"/>
              <a:t>AfroCAB</a:t>
            </a:r>
            <a:r>
              <a:rPr lang="en-US" dirty="0"/>
              <a:t> Representative- Kenya</a:t>
            </a:r>
          </a:p>
          <a:p>
            <a:r>
              <a:rPr lang="en-US" dirty="0"/>
              <a:t>IAS 2019</a:t>
            </a:r>
          </a:p>
          <a:p>
            <a:pPr algn="l"/>
            <a:r>
              <a:rPr lang="en-US" dirty="0"/>
              <a:t>                                                        @</a:t>
            </a:r>
            <a:r>
              <a:rPr lang="en-US" dirty="0" err="1"/>
              <a:t>jcqwambui</a:t>
            </a:r>
            <a:endParaRPr lang="en-US" dirty="0"/>
          </a:p>
          <a:p>
            <a:r>
              <a:rPr lang="en-US" b="1" dirty="0">
                <a:solidFill>
                  <a:schemeClr val="tx1">
                    <a:lumMod val="85000"/>
                    <a:lumOff val="15000"/>
                  </a:schemeClr>
                </a:solidFill>
              </a:rPr>
              <a:t>Share your thoughts on this presentation with </a:t>
            </a:r>
            <a:r>
              <a:rPr lang="en-US" sz="3600" b="1" dirty="0">
                <a:solidFill>
                  <a:srgbClr val="FF0000"/>
                </a:solidFill>
              </a:rPr>
              <a:t>#IAS2019</a:t>
            </a:r>
          </a:p>
          <a:p>
            <a:pPr algn="l"/>
            <a:endParaRPr lang="en-US" dirty="0"/>
          </a:p>
        </p:txBody>
      </p:sp>
      <p:pic>
        <p:nvPicPr>
          <p:cNvPr id="4" name="Picture 3">
            <a:extLst>
              <a:ext uri="{FF2B5EF4-FFF2-40B4-BE49-F238E27FC236}">
                <a16:creationId xmlns:a16="http://schemas.microsoft.com/office/drawing/2014/main" id="{274305E0-FF78-4ED1-B6E6-5CF06E24A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756" y="4855615"/>
            <a:ext cx="266777" cy="266777"/>
          </a:xfrm>
          <a:prstGeom prst="rect">
            <a:avLst/>
          </a:prstGeom>
        </p:spPr>
      </p:pic>
    </p:spTree>
    <p:extLst>
      <p:ext uri="{BB962C8B-B14F-4D97-AF65-F5344CB8AC3E}">
        <p14:creationId xmlns:p14="http://schemas.microsoft.com/office/powerpoint/2010/main" val="186724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84E5-A721-AB44-9B6D-8D1C6CDDA468}"/>
              </a:ext>
            </a:extLst>
          </p:cNvPr>
          <p:cNvSpPr>
            <a:spLocks noGrp="1"/>
          </p:cNvSpPr>
          <p:nvPr>
            <p:ph type="title"/>
          </p:nvPr>
        </p:nvSpPr>
        <p:spPr/>
        <p:txBody>
          <a:bodyPr/>
          <a:lstStyle/>
          <a:p>
            <a:r>
              <a:rPr lang="en-US" dirty="0"/>
              <a:t>What is An ATI?</a:t>
            </a:r>
          </a:p>
        </p:txBody>
      </p:sp>
      <p:sp>
        <p:nvSpPr>
          <p:cNvPr id="3" name="Content Placeholder 2">
            <a:extLst>
              <a:ext uri="{FF2B5EF4-FFF2-40B4-BE49-F238E27FC236}">
                <a16:creationId xmlns:a16="http://schemas.microsoft.com/office/drawing/2014/main" id="{7FF30A69-BAEA-9944-98B7-A6467C70E017}"/>
              </a:ext>
            </a:extLst>
          </p:cNvPr>
          <p:cNvSpPr>
            <a:spLocks noGrp="1"/>
          </p:cNvSpPr>
          <p:nvPr>
            <p:ph idx="1"/>
          </p:nvPr>
        </p:nvSpPr>
        <p:spPr>
          <a:xfrm>
            <a:off x="5210355" y="2559773"/>
            <a:ext cx="5020573" cy="2564318"/>
          </a:xfrm>
        </p:spPr>
        <p:txBody>
          <a:bodyPr>
            <a:noAutofit/>
          </a:bodyPr>
          <a:lstStyle/>
          <a:p>
            <a:pPr marL="0" indent="0">
              <a:buNone/>
            </a:pPr>
            <a:r>
              <a:rPr lang="en-US" sz="2000" dirty="0"/>
              <a:t>Many community members </a:t>
            </a:r>
            <a:r>
              <a:rPr lang="en-US" sz="2000" b="1" dirty="0">
                <a:solidFill>
                  <a:schemeClr val="accent2"/>
                </a:solidFill>
              </a:rPr>
              <a:t>do not know what ATI stands for, </a:t>
            </a:r>
            <a:r>
              <a:rPr lang="en-US" sz="2000" dirty="0"/>
              <a:t>let alone understand the complexities of various clinical trials.</a:t>
            </a:r>
          </a:p>
          <a:p>
            <a:pPr marL="0" indent="0" algn="ctr">
              <a:buNone/>
            </a:pPr>
            <a:endParaRPr lang="en-US" sz="2000" dirty="0"/>
          </a:p>
          <a:p>
            <a:pPr marL="0" indent="0">
              <a:buNone/>
            </a:pPr>
            <a:r>
              <a:rPr lang="en-US" sz="2000" b="1" dirty="0">
                <a:solidFill>
                  <a:schemeClr val="accent2"/>
                </a:solidFill>
              </a:rPr>
              <a:t>Key takeaway: </a:t>
            </a:r>
            <a:r>
              <a:rPr lang="en-US" sz="2000" dirty="0"/>
              <a:t>Many community members do not have enough information or involvement.</a:t>
            </a:r>
          </a:p>
        </p:txBody>
      </p:sp>
      <p:pic>
        <p:nvPicPr>
          <p:cNvPr id="8" name="Picture 7">
            <a:extLst>
              <a:ext uri="{FF2B5EF4-FFF2-40B4-BE49-F238E27FC236}">
                <a16:creationId xmlns:a16="http://schemas.microsoft.com/office/drawing/2014/main" id="{E57452C9-817E-AF4D-9C07-F46C9DF32454}"/>
              </a:ext>
            </a:extLst>
          </p:cNvPr>
          <p:cNvPicPr>
            <a:picLocks noChangeAspect="1"/>
          </p:cNvPicPr>
          <p:nvPr/>
        </p:nvPicPr>
        <p:blipFill>
          <a:blip r:embed="rId3">
            <a:duotone>
              <a:schemeClr val="accent2">
                <a:shade val="45000"/>
                <a:satMod val="135000"/>
              </a:schemeClr>
              <a:prstClr val="white"/>
            </a:duotone>
          </a:blip>
          <a:stretch>
            <a:fillRect/>
          </a:stretch>
        </p:blipFill>
        <p:spPr>
          <a:xfrm>
            <a:off x="2231136" y="2675466"/>
            <a:ext cx="2201333" cy="2201333"/>
          </a:xfrm>
          <a:prstGeom prst="rect">
            <a:avLst/>
          </a:prstGeom>
        </p:spPr>
      </p:pic>
    </p:spTree>
    <p:extLst>
      <p:ext uri="{BB962C8B-B14F-4D97-AF65-F5344CB8AC3E}">
        <p14:creationId xmlns:p14="http://schemas.microsoft.com/office/powerpoint/2010/main" val="208683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ED9B-F086-534F-A1B2-7BCE07EACAE4}"/>
              </a:ext>
            </a:extLst>
          </p:cNvPr>
          <p:cNvSpPr>
            <a:spLocks noGrp="1"/>
          </p:cNvSpPr>
          <p:nvPr>
            <p:ph type="title"/>
          </p:nvPr>
        </p:nvSpPr>
        <p:spPr/>
        <p:txBody>
          <a:bodyPr/>
          <a:lstStyle/>
          <a:p>
            <a:r>
              <a:rPr lang="en-US" dirty="0"/>
              <a:t>History of Community Involvement In HIV</a:t>
            </a:r>
          </a:p>
        </p:txBody>
      </p:sp>
      <p:sp>
        <p:nvSpPr>
          <p:cNvPr id="3" name="Content Placeholder 2">
            <a:extLst>
              <a:ext uri="{FF2B5EF4-FFF2-40B4-BE49-F238E27FC236}">
                <a16:creationId xmlns:a16="http://schemas.microsoft.com/office/drawing/2014/main" id="{12A1A10C-737D-7F49-B19F-9C5A53E67655}"/>
              </a:ext>
            </a:extLst>
          </p:cNvPr>
          <p:cNvSpPr>
            <a:spLocks noGrp="1"/>
          </p:cNvSpPr>
          <p:nvPr>
            <p:ph idx="1"/>
          </p:nvPr>
        </p:nvSpPr>
        <p:spPr>
          <a:xfrm>
            <a:off x="2231135" y="2621111"/>
            <a:ext cx="8047397" cy="3101983"/>
          </a:xfrm>
        </p:spPr>
        <p:txBody>
          <a:bodyPr>
            <a:normAutofit/>
          </a:bodyPr>
          <a:lstStyle/>
          <a:p>
            <a:pPr marL="0" indent="0">
              <a:buNone/>
            </a:pPr>
            <a:r>
              <a:rPr lang="en-US" sz="2000" dirty="0"/>
              <a:t>When ART was first developed, a common argument was that it </a:t>
            </a:r>
            <a:r>
              <a:rPr lang="en-US" sz="2000" b="1" dirty="0">
                <a:solidFill>
                  <a:schemeClr val="accent2"/>
                </a:solidFill>
              </a:rPr>
              <a:t>could not be rolled out in Africa because the regimens were extremely reliant on time and many Africans did not have watches.</a:t>
            </a:r>
          </a:p>
          <a:p>
            <a:pPr marL="0" indent="0">
              <a:buNone/>
            </a:pPr>
            <a:r>
              <a:rPr lang="en-US" sz="2000" dirty="0"/>
              <a:t>When treatment optimization began, a common argument was that it was </a:t>
            </a:r>
            <a:r>
              <a:rPr lang="en-US" sz="2000" b="1" dirty="0">
                <a:solidFill>
                  <a:schemeClr val="accent2"/>
                </a:solidFill>
              </a:rPr>
              <a:t>too complicated for community members to understand,</a:t>
            </a:r>
            <a:r>
              <a:rPr lang="en-US" sz="2000" dirty="0"/>
              <a:t> so that they should not be included.</a:t>
            </a:r>
          </a:p>
          <a:p>
            <a:endParaRPr lang="en-US" sz="2000" b="1" dirty="0">
              <a:solidFill>
                <a:schemeClr val="accent2"/>
              </a:solidFill>
            </a:endParaRPr>
          </a:p>
          <a:p>
            <a:pPr marL="0" indent="0" algn="ctr">
              <a:buNone/>
            </a:pPr>
            <a:r>
              <a:rPr lang="en-US" sz="2000" b="1" dirty="0">
                <a:solidFill>
                  <a:schemeClr val="accent2"/>
                </a:solidFill>
              </a:rPr>
              <a:t>Will the same happen with ATI and remission trials?</a:t>
            </a:r>
            <a:endParaRPr lang="en-US" b="1" dirty="0">
              <a:solidFill>
                <a:schemeClr val="accent2"/>
              </a:solidFill>
            </a:endParaRPr>
          </a:p>
        </p:txBody>
      </p:sp>
      <p:pic>
        <p:nvPicPr>
          <p:cNvPr id="12" name="Picture 11">
            <a:extLst>
              <a:ext uri="{FF2B5EF4-FFF2-40B4-BE49-F238E27FC236}">
                <a16:creationId xmlns:a16="http://schemas.microsoft.com/office/drawing/2014/main" id="{33AE534E-2A10-1843-8E98-E83DD1FD08E8}"/>
              </a:ext>
            </a:extLst>
          </p:cNvPr>
          <p:cNvPicPr>
            <a:picLocks noChangeAspect="1"/>
          </p:cNvPicPr>
          <p:nvPr/>
        </p:nvPicPr>
        <p:blipFill>
          <a:blip r:embed="rId3">
            <a:duotone>
              <a:schemeClr val="accent2">
                <a:shade val="45000"/>
                <a:satMod val="135000"/>
              </a:schemeClr>
              <a:prstClr val="white"/>
            </a:duotone>
          </a:blip>
          <a:stretch>
            <a:fillRect/>
          </a:stretch>
        </p:blipFill>
        <p:spPr>
          <a:xfrm>
            <a:off x="1309665" y="2807690"/>
            <a:ext cx="757286" cy="747937"/>
          </a:xfrm>
          <a:prstGeom prst="rect">
            <a:avLst/>
          </a:prstGeom>
        </p:spPr>
      </p:pic>
      <p:pic>
        <p:nvPicPr>
          <p:cNvPr id="14" name="Picture 13">
            <a:extLst>
              <a:ext uri="{FF2B5EF4-FFF2-40B4-BE49-F238E27FC236}">
                <a16:creationId xmlns:a16="http://schemas.microsoft.com/office/drawing/2014/main" id="{E55AB0C4-A689-284D-B119-D6DD58E254A8}"/>
              </a:ext>
            </a:extLst>
          </p:cNvPr>
          <p:cNvPicPr>
            <a:picLocks noChangeAspect="1"/>
          </p:cNvPicPr>
          <p:nvPr/>
        </p:nvPicPr>
        <p:blipFill>
          <a:blip r:embed="rId4">
            <a:duotone>
              <a:schemeClr val="accent2">
                <a:shade val="45000"/>
                <a:satMod val="135000"/>
              </a:schemeClr>
              <a:prstClr val="white"/>
            </a:duotone>
          </a:blip>
          <a:stretch>
            <a:fillRect/>
          </a:stretch>
        </p:blipFill>
        <p:spPr>
          <a:xfrm>
            <a:off x="1292654" y="3776448"/>
            <a:ext cx="791308" cy="791308"/>
          </a:xfrm>
          <a:prstGeom prst="rect">
            <a:avLst/>
          </a:prstGeom>
        </p:spPr>
      </p:pic>
    </p:spTree>
    <p:extLst>
      <p:ext uri="{BB962C8B-B14F-4D97-AF65-F5344CB8AC3E}">
        <p14:creationId xmlns:p14="http://schemas.microsoft.com/office/powerpoint/2010/main" val="36692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7AFA-3C46-C442-90C9-0C5997310FE8}"/>
              </a:ext>
            </a:extLst>
          </p:cNvPr>
          <p:cNvSpPr>
            <a:spLocks noGrp="1"/>
          </p:cNvSpPr>
          <p:nvPr>
            <p:ph type="title"/>
          </p:nvPr>
        </p:nvSpPr>
        <p:spPr>
          <a:xfrm>
            <a:off x="1021080" y="505802"/>
            <a:ext cx="10515600" cy="1325563"/>
          </a:xfrm>
        </p:spPr>
        <p:txBody>
          <a:bodyPr>
            <a:normAutofit/>
          </a:bodyPr>
          <a:lstStyle/>
          <a:p>
            <a:pPr algn="ctr"/>
            <a:r>
              <a:rPr lang="en-US" sz="3200" dirty="0"/>
              <a:t>Recent Example Of Community Engagement in HIV Treatment: </a:t>
            </a:r>
            <a:br>
              <a:rPr lang="en-US" sz="3200" dirty="0"/>
            </a:br>
            <a:r>
              <a:rPr lang="en-US" sz="3200" dirty="0"/>
              <a:t>Women &amp; DTG</a:t>
            </a:r>
          </a:p>
        </p:txBody>
      </p:sp>
      <p:sp>
        <p:nvSpPr>
          <p:cNvPr id="4" name="Content Placeholder 2">
            <a:extLst>
              <a:ext uri="{FF2B5EF4-FFF2-40B4-BE49-F238E27FC236}">
                <a16:creationId xmlns:a16="http://schemas.microsoft.com/office/drawing/2014/main" id="{F7ECF4AF-2995-4045-AB76-7AE2F10CD120}"/>
              </a:ext>
            </a:extLst>
          </p:cNvPr>
          <p:cNvSpPr txBox="1">
            <a:spLocks/>
          </p:cNvSpPr>
          <p:nvPr/>
        </p:nvSpPr>
        <p:spPr>
          <a:xfrm>
            <a:off x="4612257" y="2291435"/>
            <a:ext cx="7579743" cy="391958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spcBef>
                <a:spcPts val="600"/>
              </a:spcBef>
            </a:pPr>
            <a:r>
              <a:rPr lang="en-US" sz="2000" dirty="0">
                <a:cs typeface="Calibri" panose="020F0502020204030204" pitchFamily="34" charset="0"/>
              </a:rPr>
              <a:t>Botswana </a:t>
            </a:r>
            <a:r>
              <a:rPr lang="en-US" sz="2000" dirty="0" err="1">
                <a:cs typeface="Calibri" panose="020F0502020204030204" pitchFamily="34" charset="0"/>
              </a:rPr>
              <a:t>Tsepamo</a:t>
            </a:r>
            <a:r>
              <a:rPr lang="en-US" sz="2000" dirty="0">
                <a:cs typeface="Calibri" panose="020F0502020204030204" pitchFamily="34" charset="0"/>
              </a:rPr>
              <a:t> study interim results indicated a potential link between </a:t>
            </a:r>
            <a:r>
              <a:rPr lang="en-US" sz="2000" b="1" dirty="0">
                <a:solidFill>
                  <a:schemeClr val="accent2"/>
                </a:solidFill>
                <a:cs typeface="Calibri" panose="020F0502020204030204" pitchFamily="34" charset="0"/>
              </a:rPr>
              <a:t>neural tube defects (NTD) and dolutegravir (DTG)</a:t>
            </a:r>
            <a:r>
              <a:rPr lang="en-US" sz="2000" dirty="0">
                <a:solidFill>
                  <a:schemeClr val="accent2"/>
                </a:solidFill>
                <a:cs typeface="Calibri" panose="020F0502020204030204" pitchFamily="34" charset="0"/>
              </a:rPr>
              <a:t> </a:t>
            </a:r>
            <a:r>
              <a:rPr lang="en-US" sz="2000" dirty="0">
                <a:cs typeface="Calibri" panose="020F0502020204030204" pitchFamily="34" charset="0"/>
              </a:rPr>
              <a:t>use at the time of conception.</a:t>
            </a:r>
          </a:p>
          <a:p>
            <a:pPr>
              <a:spcBef>
                <a:spcPts val="600"/>
              </a:spcBef>
            </a:pPr>
            <a:endParaRPr lang="en-US" sz="2000" dirty="0">
              <a:cs typeface="Calibri" panose="020F0502020204030204" pitchFamily="34" charset="0"/>
            </a:endParaRPr>
          </a:p>
          <a:p>
            <a:pPr>
              <a:spcBef>
                <a:spcPts val="600"/>
              </a:spcBef>
            </a:pPr>
            <a:r>
              <a:rPr lang="en-US" sz="2000" dirty="0">
                <a:cs typeface="Calibri" panose="020F0502020204030204" pitchFamily="34" charset="0"/>
              </a:rPr>
              <a:t>Global and national stakeholders reacted quickly to the safety signal. The messages and directives in the responses varied, but they all have one thread in common: </a:t>
            </a:r>
            <a:r>
              <a:rPr lang="en-US" sz="2000" b="1" dirty="0">
                <a:solidFill>
                  <a:schemeClr val="accent2"/>
                </a:solidFill>
                <a:cs typeface="Calibri" panose="020F0502020204030204" pitchFamily="34" charset="0"/>
              </a:rPr>
              <a:t>limited to no community consultation.</a:t>
            </a:r>
          </a:p>
          <a:p>
            <a:pPr>
              <a:spcBef>
                <a:spcPts val="600"/>
              </a:spcBef>
            </a:pPr>
            <a:endParaRPr lang="en-US" sz="2000" b="1" dirty="0">
              <a:cs typeface="Calibri" panose="020F0502020204030204" pitchFamily="34" charset="0"/>
            </a:endParaRPr>
          </a:p>
          <a:p>
            <a:pPr>
              <a:spcBef>
                <a:spcPts val="600"/>
              </a:spcBef>
            </a:pPr>
            <a:r>
              <a:rPr lang="en-US" sz="2000" dirty="0">
                <a:cs typeface="Calibri" panose="020F0502020204030204" pitchFamily="34" charset="0"/>
              </a:rPr>
              <a:t>This means that the global community </a:t>
            </a:r>
            <a:r>
              <a:rPr lang="en-US" sz="2000" b="1" dirty="0">
                <a:solidFill>
                  <a:schemeClr val="accent2"/>
                </a:solidFill>
                <a:cs typeface="Calibri" panose="020F0502020204030204" pitchFamily="34" charset="0"/>
              </a:rPr>
              <a:t>did not consult the primary population affected by these findings, the women living with HIV, </a:t>
            </a:r>
            <a:r>
              <a:rPr lang="en-US" sz="2000" dirty="0">
                <a:cs typeface="Calibri" panose="020F0502020204030204" pitchFamily="34" charset="0"/>
              </a:rPr>
              <a:t>in regards to their own health care decisions. </a:t>
            </a:r>
          </a:p>
          <a:p>
            <a:pPr>
              <a:spcBef>
                <a:spcPts val="600"/>
              </a:spcBef>
            </a:pPr>
            <a:endParaRPr lang="en-US" sz="2000" dirty="0">
              <a:latin typeface="Calibri" panose="020F0502020204030204" pitchFamily="34" charset="0"/>
              <a:cs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A311DAC4-D3AD-8040-9D29-0CCD725F74C0}"/>
              </a:ext>
            </a:extLst>
          </p:cNvPr>
          <p:cNvPicPr>
            <a:picLocks noChangeAspect="1"/>
          </p:cNvPicPr>
          <p:nvPr/>
        </p:nvPicPr>
        <p:blipFill rotWithShape="1">
          <a:blip r:embed="rId2"/>
          <a:srcRect l="523" r="5832"/>
          <a:stretch/>
        </p:blipFill>
        <p:spPr>
          <a:xfrm>
            <a:off x="271828" y="2412736"/>
            <a:ext cx="3918616" cy="2987399"/>
          </a:xfrm>
          <a:prstGeom prst="rect">
            <a:avLst/>
          </a:prstGeom>
        </p:spPr>
      </p:pic>
    </p:spTree>
    <p:extLst>
      <p:ext uri="{BB962C8B-B14F-4D97-AF65-F5344CB8AC3E}">
        <p14:creationId xmlns:p14="http://schemas.microsoft.com/office/powerpoint/2010/main" val="82904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AC63-076E-B742-84AC-A28F3C029D53}"/>
              </a:ext>
            </a:extLst>
          </p:cNvPr>
          <p:cNvSpPr>
            <a:spLocks noGrp="1"/>
          </p:cNvSpPr>
          <p:nvPr>
            <p:ph type="title"/>
          </p:nvPr>
        </p:nvSpPr>
        <p:spPr/>
        <p:txBody>
          <a:bodyPr/>
          <a:lstStyle/>
          <a:p>
            <a:r>
              <a:rPr lang="en-US" dirty="0"/>
              <a:t>The Kigali Meeting</a:t>
            </a:r>
          </a:p>
        </p:txBody>
      </p:sp>
      <p:sp>
        <p:nvSpPr>
          <p:cNvPr id="3" name="Content Placeholder 2">
            <a:extLst>
              <a:ext uri="{FF2B5EF4-FFF2-40B4-BE49-F238E27FC236}">
                <a16:creationId xmlns:a16="http://schemas.microsoft.com/office/drawing/2014/main" id="{C5FD443F-688F-FD46-AC2A-8EAA8EB8FA6B}"/>
              </a:ext>
            </a:extLst>
          </p:cNvPr>
          <p:cNvSpPr>
            <a:spLocks noGrp="1"/>
          </p:cNvSpPr>
          <p:nvPr>
            <p:ph idx="1"/>
          </p:nvPr>
        </p:nvSpPr>
        <p:spPr>
          <a:xfrm>
            <a:off x="1018308" y="2335343"/>
            <a:ext cx="10155382" cy="967798"/>
          </a:xfrm>
        </p:spPr>
        <p:txBody>
          <a:bodyPr>
            <a:normAutofit/>
          </a:bodyPr>
          <a:lstStyle/>
          <a:p>
            <a:pPr marL="0" indent="0">
              <a:buNone/>
            </a:pPr>
            <a:r>
              <a:rPr lang="en-US" sz="2000" dirty="0" err="1">
                <a:cs typeface="Calibri" panose="020F0502020204030204" pitchFamily="34" charset="0"/>
              </a:rPr>
              <a:t>AfroCAB</a:t>
            </a:r>
            <a:r>
              <a:rPr lang="en-US" sz="2000" dirty="0">
                <a:cs typeface="Calibri" panose="020F0502020204030204" pitchFamily="34" charset="0"/>
              </a:rPr>
              <a:t> organized a meeting of </a:t>
            </a:r>
            <a:r>
              <a:rPr lang="en-US" sz="2000" b="1" dirty="0">
                <a:solidFill>
                  <a:schemeClr val="accent2"/>
                </a:solidFill>
                <a:cs typeface="Calibri" panose="020F0502020204030204" pitchFamily="34" charset="0"/>
              </a:rPr>
              <a:t>39 women living with HIV </a:t>
            </a:r>
            <a:r>
              <a:rPr lang="en-US" sz="2000" dirty="0">
                <a:cs typeface="Calibri" panose="020F0502020204030204" pitchFamily="34" charset="0"/>
              </a:rPr>
              <a:t>representing </a:t>
            </a:r>
            <a:r>
              <a:rPr lang="en-US" sz="2000" b="1" dirty="0">
                <a:solidFill>
                  <a:schemeClr val="accent2"/>
                </a:solidFill>
                <a:cs typeface="Calibri" panose="020F0502020204030204" pitchFamily="34" charset="0"/>
              </a:rPr>
              <a:t>18 countries </a:t>
            </a:r>
            <a:r>
              <a:rPr lang="en-US" sz="2000" dirty="0">
                <a:cs typeface="Calibri" panose="020F0502020204030204" pitchFamily="34" charset="0"/>
              </a:rPr>
              <a:t>in Kigali, Rwanda on July 13 and 14, 2019 to discuss the potential NTD safety signal and </a:t>
            </a:r>
            <a:r>
              <a:rPr lang="en-US" sz="2000" b="1" dirty="0">
                <a:solidFill>
                  <a:schemeClr val="accent2"/>
                </a:solidFill>
                <a:cs typeface="Calibri" panose="020F0502020204030204" pitchFamily="34" charset="0"/>
              </a:rPr>
              <a:t>develop a joint position on behalf of women</a:t>
            </a:r>
            <a:r>
              <a:rPr lang="en-US" sz="2000" dirty="0">
                <a:solidFill>
                  <a:srgbClr val="0070C0"/>
                </a:solidFill>
                <a:cs typeface="Calibri" panose="020F0502020204030204" pitchFamily="34" charset="0"/>
              </a:rPr>
              <a:t> </a:t>
            </a:r>
            <a:r>
              <a:rPr lang="en-US" sz="2000" dirty="0">
                <a:cs typeface="Calibri" panose="020F0502020204030204" pitchFamily="34" charset="0"/>
              </a:rPr>
              <a:t>for access to optimal HIV treatment and prevention.</a:t>
            </a:r>
          </a:p>
          <a:p>
            <a:endParaRPr lang="en-US" dirty="0"/>
          </a:p>
        </p:txBody>
      </p:sp>
      <p:pic>
        <p:nvPicPr>
          <p:cNvPr id="4" name="Picture 3">
            <a:extLst>
              <a:ext uri="{FF2B5EF4-FFF2-40B4-BE49-F238E27FC236}">
                <a16:creationId xmlns:a16="http://schemas.microsoft.com/office/drawing/2014/main" id="{CEF8E860-6D3E-CE41-92FD-AA19CF79CF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917" b="5718"/>
          <a:stretch/>
        </p:blipFill>
        <p:spPr>
          <a:xfrm>
            <a:off x="2133599" y="3485073"/>
            <a:ext cx="7924800" cy="2436823"/>
          </a:xfrm>
          <a:prstGeom prst="rect">
            <a:avLst/>
          </a:prstGeom>
        </p:spPr>
      </p:pic>
    </p:spTree>
    <p:extLst>
      <p:ext uri="{BB962C8B-B14F-4D97-AF65-F5344CB8AC3E}">
        <p14:creationId xmlns:p14="http://schemas.microsoft.com/office/powerpoint/2010/main" val="428375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FB2D-C907-6748-AFF4-AE29A9A26353}"/>
              </a:ext>
            </a:extLst>
          </p:cNvPr>
          <p:cNvSpPr>
            <a:spLocks noGrp="1"/>
          </p:cNvSpPr>
          <p:nvPr>
            <p:ph type="title"/>
          </p:nvPr>
        </p:nvSpPr>
        <p:spPr>
          <a:xfrm>
            <a:off x="2282894" y="857459"/>
            <a:ext cx="7729728" cy="1188720"/>
          </a:xfrm>
        </p:spPr>
        <p:txBody>
          <a:bodyPr/>
          <a:lstStyle/>
          <a:p>
            <a:r>
              <a:rPr lang="en-US" dirty="0"/>
              <a:t>Discussion At the Kigali Meeting</a:t>
            </a:r>
          </a:p>
        </p:txBody>
      </p:sp>
      <p:sp>
        <p:nvSpPr>
          <p:cNvPr id="4" name="Content Placeholder 3">
            <a:extLst>
              <a:ext uri="{FF2B5EF4-FFF2-40B4-BE49-F238E27FC236}">
                <a16:creationId xmlns:a16="http://schemas.microsoft.com/office/drawing/2014/main" id="{E50CE1DC-7244-D649-9ED3-5DF6B70BBC00}"/>
              </a:ext>
            </a:extLst>
          </p:cNvPr>
          <p:cNvSpPr txBox="1">
            <a:spLocks/>
          </p:cNvSpPr>
          <p:nvPr/>
        </p:nvSpPr>
        <p:spPr>
          <a:xfrm>
            <a:off x="2142470" y="2169886"/>
            <a:ext cx="4769506" cy="468811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0"/>
              </a:spcBef>
              <a:buClrTx/>
              <a:buFont typeface="Arial" panose="020B0604020202020204" pitchFamily="34" charset="0"/>
              <a:buNone/>
              <a:defRPr/>
            </a:pPr>
            <a:r>
              <a:rPr lang="en-US" dirty="0">
                <a:ea typeface="MS PGothic" pitchFamily="34" charset="-128"/>
                <a:cs typeface="Calibri" panose="020F0502020204030204" pitchFamily="34" charset="0"/>
              </a:rPr>
              <a:t>Potential </a:t>
            </a:r>
            <a:r>
              <a:rPr lang="en-US" b="1" dirty="0">
                <a:solidFill>
                  <a:schemeClr val="accent2"/>
                </a:solidFill>
                <a:ea typeface="MS PGothic" pitchFamily="34" charset="-128"/>
                <a:cs typeface="Calibri" panose="020F0502020204030204" pitchFamily="34" charset="0"/>
              </a:rPr>
              <a:t>risk similar to the other ARV treatments </a:t>
            </a:r>
            <a:r>
              <a:rPr lang="en-US" dirty="0">
                <a:ea typeface="MS PGothic" pitchFamily="34" charset="-128"/>
                <a:cs typeface="Calibri" panose="020F0502020204030204" pitchFamily="34" charset="0"/>
              </a:rPr>
              <a:t>that are currently available to us. [</a:t>
            </a:r>
            <a:r>
              <a:rPr lang="en-US" i="1" dirty="0">
                <a:ea typeface="MS PGothic" pitchFamily="34" charset="-128"/>
                <a:cs typeface="Calibri" panose="020F0502020204030204" pitchFamily="34" charset="0"/>
              </a:rPr>
              <a:t>I.e., NTD is not the only risk of ART</a:t>
            </a:r>
            <a:r>
              <a:rPr lang="en-US" dirty="0">
                <a:ea typeface="MS PGothic" pitchFamily="34" charset="-128"/>
                <a:cs typeface="Calibri" panose="020F0502020204030204" pitchFamily="34" charset="0"/>
              </a:rPr>
              <a:t>]</a:t>
            </a:r>
          </a:p>
          <a:p>
            <a:pPr marL="0" indent="0">
              <a:spcBef>
                <a:spcPts val="0"/>
              </a:spcBef>
              <a:buClrTx/>
              <a:buFont typeface="Arial" panose="020B0604020202020204" pitchFamily="34" charset="0"/>
              <a:buNone/>
              <a:defRPr/>
            </a:pPr>
            <a:endParaRPr lang="en-US" dirty="0">
              <a:ea typeface="MS PGothic" pitchFamily="34" charset="-128"/>
              <a:cs typeface="Calibri" panose="020F0502020204030204" pitchFamily="34" charset="0"/>
            </a:endParaRPr>
          </a:p>
          <a:p>
            <a:pPr marL="0" indent="0">
              <a:spcBef>
                <a:spcPts val="0"/>
              </a:spcBef>
              <a:buClrTx/>
              <a:buFont typeface="Arial" panose="020B0604020202020204" pitchFamily="34" charset="0"/>
              <a:buNone/>
              <a:defRPr/>
            </a:pPr>
            <a:r>
              <a:rPr lang="en-US" dirty="0">
                <a:ea typeface="MS PGothic" pitchFamily="34" charset="-128"/>
                <a:cs typeface="Calibri" panose="020F0502020204030204" pitchFamily="34" charset="0"/>
              </a:rPr>
              <a:t>We are diverse – </a:t>
            </a:r>
            <a:r>
              <a:rPr lang="en-US" b="1" dirty="0">
                <a:solidFill>
                  <a:schemeClr val="accent2"/>
                </a:solidFill>
                <a:ea typeface="MS PGothic" pitchFamily="34" charset="-128"/>
                <a:cs typeface="Calibri" panose="020F0502020204030204" pitchFamily="34" charset="0"/>
              </a:rPr>
              <a:t>not all women seek to have children. </a:t>
            </a:r>
            <a:endParaRPr lang="en-US" dirty="0">
              <a:solidFill>
                <a:schemeClr val="accent2"/>
              </a:solidFill>
              <a:ea typeface="MS PGothic" pitchFamily="34" charset="-128"/>
              <a:cs typeface="Calibri" panose="020F0502020204030204" pitchFamily="34" charset="0"/>
            </a:endParaRPr>
          </a:p>
          <a:p>
            <a:pPr marL="0" indent="0">
              <a:spcBef>
                <a:spcPts val="0"/>
              </a:spcBef>
              <a:buClrTx/>
              <a:buFont typeface="Arial" panose="020B0604020202020204" pitchFamily="34" charset="0"/>
              <a:buNone/>
              <a:defRPr/>
            </a:pPr>
            <a:endParaRPr lang="en-US" dirty="0">
              <a:ea typeface="MS PGothic" pitchFamily="34" charset="-128"/>
              <a:cs typeface="Calibri" panose="020F0502020204030204" pitchFamily="34" charset="0"/>
            </a:endParaRPr>
          </a:p>
          <a:p>
            <a:pPr marL="0" indent="0">
              <a:spcBef>
                <a:spcPts val="0"/>
              </a:spcBef>
              <a:buClrTx/>
              <a:buFont typeface="Arial" panose="020B0604020202020204" pitchFamily="34" charset="0"/>
              <a:buNone/>
              <a:defRPr/>
            </a:pPr>
            <a:r>
              <a:rPr lang="en-US" dirty="0">
                <a:ea typeface="MS PGothic" pitchFamily="34" charset="-128"/>
                <a:cs typeface="Calibri" panose="020F0502020204030204" pitchFamily="34" charset="0"/>
              </a:rPr>
              <a:t>We can make </a:t>
            </a:r>
            <a:r>
              <a:rPr lang="en-US" b="1" dirty="0">
                <a:solidFill>
                  <a:schemeClr val="accent2"/>
                </a:solidFill>
                <a:ea typeface="MS PGothic" pitchFamily="34" charset="-128"/>
                <a:cs typeface="Calibri" panose="020F0502020204030204" pitchFamily="34" charset="0"/>
              </a:rPr>
              <a:t>decisions about our reproductive health</a:t>
            </a:r>
            <a:r>
              <a:rPr lang="en-US" dirty="0">
                <a:solidFill>
                  <a:schemeClr val="accent2"/>
                </a:solidFill>
                <a:ea typeface="MS PGothic" pitchFamily="34" charset="-128"/>
                <a:cs typeface="Calibri" panose="020F0502020204030204" pitchFamily="34" charset="0"/>
              </a:rPr>
              <a:t>.</a:t>
            </a:r>
          </a:p>
          <a:p>
            <a:pPr marL="0" indent="0">
              <a:spcBef>
                <a:spcPts val="0"/>
              </a:spcBef>
              <a:buClrTx/>
              <a:buFont typeface="Arial" panose="020B0604020202020204" pitchFamily="34" charset="0"/>
              <a:buNone/>
              <a:defRPr/>
            </a:pPr>
            <a:endParaRPr lang="en-US" dirty="0">
              <a:ea typeface="MS PGothic" pitchFamily="34" charset="-128"/>
              <a:cs typeface="Calibri" panose="020F0502020204030204" pitchFamily="34" charset="0"/>
            </a:endParaRPr>
          </a:p>
          <a:p>
            <a:pPr marL="0" indent="0">
              <a:spcBef>
                <a:spcPts val="0"/>
              </a:spcBef>
              <a:buClrTx/>
              <a:buFont typeface="Arial" panose="020B0604020202020204" pitchFamily="34" charset="0"/>
              <a:buNone/>
              <a:defRPr/>
            </a:pPr>
            <a:endParaRPr lang="en-US" dirty="0">
              <a:ea typeface="MS PGothic" pitchFamily="34" charset="-128"/>
              <a:cs typeface="Calibri" panose="020F0502020204030204" pitchFamily="34" charset="0"/>
            </a:endParaRPr>
          </a:p>
          <a:p>
            <a:pPr marL="0" indent="0">
              <a:spcBef>
                <a:spcPts val="0"/>
              </a:spcBef>
              <a:buClrTx/>
              <a:buFont typeface="Arial" panose="020B0604020202020204" pitchFamily="34" charset="0"/>
              <a:buNone/>
              <a:defRPr/>
            </a:pPr>
            <a:r>
              <a:rPr lang="en-US" dirty="0">
                <a:ea typeface="MS PGothic" pitchFamily="34" charset="-128"/>
                <a:cs typeface="Calibri" panose="020F0502020204030204" pitchFamily="34" charset="0"/>
              </a:rPr>
              <a:t>We are </a:t>
            </a:r>
            <a:r>
              <a:rPr lang="en-US" b="1" dirty="0">
                <a:solidFill>
                  <a:schemeClr val="accent2"/>
                </a:solidFill>
                <a:ea typeface="MS PGothic" pitchFamily="34" charset="-128"/>
                <a:cs typeface="Calibri" panose="020F0502020204030204" pitchFamily="34" charset="0"/>
              </a:rPr>
              <a:t>disappointed at our lack of involvement </a:t>
            </a:r>
            <a:r>
              <a:rPr lang="en-US" dirty="0">
                <a:ea typeface="MS PGothic" pitchFamily="34" charset="-128"/>
                <a:cs typeface="Calibri" panose="020F0502020204030204" pitchFamily="34" charset="0"/>
              </a:rPr>
              <a:t>in decision making in regards to our treatment access.</a:t>
            </a:r>
          </a:p>
          <a:p>
            <a:pPr marL="0" indent="0">
              <a:spcBef>
                <a:spcPts val="0"/>
              </a:spcBef>
              <a:buClrTx/>
              <a:buFont typeface="Arial" panose="020B0604020202020204" pitchFamily="34" charset="0"/>
              <a:buNone/>
              <a:defRPr/>
            </a:pPr>
            <a:endParaRPr lang="en-US" dirty="0">
              <a:ea typeface="MS PGothic" pitchFamily="34" charset="-128"/>
              <a:cs typeface="Calibri" panose="020F0502020204030204" pitchFamily="34" charset="0"/>
            </a:endParaRPr>
          </a:p>
          <a:p>
            <a:pPr marL="0" indent="0">
              <a:spcBef>
                <a:spcPts val="0"/>
              </a:spcBef>
              <a:buClrTx/>
              <a:buFont typeface="Arial" panose="020B0604020202020204" pitchFamily="34" charset="0"/>
              <a:buNone/>
              <a:defRPr/>
            </a:pPr>
            <a:endParaRPr lang="en-US" sz="2400" dirty="0">
              <a:ea typeface="MS PGothic" pitchFamily="34" charset="-128"/>
              <a:cs typeface="Calibri" panose="020F0502020204030204" pitchFamily="34" charset="0"/>
            </a:endParaRPr>
          </a:p>
          <a:p>
            <a:pPr marL="0" indent="0">
              <a:spcBef>
                <a:spcPts val="0"/>
              </a:spcBef>
              <a:buClrTx/>
              <a:buFont typeface="Arial" panose="020B0604020202020204" pitchFamily="34" charset="0"/>
              <a:buNone/>
              <a:defRPr/>
            </a:pPr>
            <a:endParaRPr lang="en-US" sz="2400" dirty="0">
              <a:ea typeface="MS PGothic" pitchFamily="34" charset="-128"/>
              <a:cs typeface="Calibri" panose="020F0502020204030204" pitchFamily="34" charset="0"/>
            </a:endParaRPr>
          </a:p>
          <a:p>
            <a:pPr marL="0" indent="0">
              <a:spcBef>
                <a:spcPts val="0"/>
              </a:spcBef>
              <a:buClrTx/>
              <a:buFont typeface="Arial" panose="020B0604020202020204" pitchFamily="34" charset="0"/>
              <a:buNone/>
              <a:defRPr/>
            </a:pPr>
            <a:endParaRPr lang="en-US" dirty="0"/>
          </a:p>
        </p:txBody>
      </p:sp>
      <p:grpSp>
        <p:nvGrpSpPr>
          <p:cNvPr id="5" name="Group 4">
            <a:extLst>
              <a:ext uri="{FF2B5EF4-FFF2-40B4-BE49-F238E27FC236}">
                <a16:creationId xmlns:a16="http://schemas.microsoft.com/office/drawing/2014/main" id="{EB65A4DC-7061-FD4C-AB34-0FE73A77C3D0}"/>
              </a:ext>
            </a:extLst>
          </p:cNvPr>
          <p:cNvGrpSpPr/>
          <p:nvPr/>
        </p:nvGrpSpPr>
        <p:grpSpPr>
          <a:xfrm>
            <a:off x="1326223" y="2462842"/>
            <a:ext cx="692765" cy="3302318"/>
            <a:chOff x="929409" y="2014269"/>
            <a:chExt cx="692765" cy="3302318"/>
          </a:xfrm>
        </p:grpSpPr>
        <p:grpSp>
          <p:nvGrpSpPr>
            <p:cNvPr id="6" name="Group 2">
              <a:extLst>
                <a:ext uri="{FF2B5EF4-FFF2-40B4-BE49-F238E27FC236}">
                  <a16:creationId xmlns:a16="http://schemas.microsoft.com/office/drawing/2014/main" id="{7FD24B10-7B53-A848-A122-9CE85658B246}"/>
                </a:ext>
              </a:extLst>
            </p:cNvPr>
            <p:cNvGrpSpPr/>
            <p:nvPr/>
          </p:nvGrpSpPr>
          <p:grpSpPr>
            <a:xfrm>
              <a:off x="961244" y="2014269"/>
              <a:ext cx="660930" cy="446824"/>
              <a:chOff x="1150500" y="1998772"/>
              <a:chExt cx="632887" cy="493548"/>
            </a:xfrm>
          </p:grpSpPr>
          <p:sp>
            <p:nvSpPr>
              <p:cNvPr id="19" name="Rounded Rectangle 1">
                <a:extLst>
                  <a:ext uri="{FF2B5EF4-FFF2-40B4-BE49-F238E27FC236}">
                    <a16:creationId xmlns:a16="http://schemas.microsoft.com/office/drawing/2014/main" id="{4A6C0EDE-1A27-324D-8A1E-04C29212194F}"/>
                  </a:ext>
                </a:extLst>
              </p:cNvPr>
              <p:cNvSpPr/>
              <p:nvPr/>
            </p:nvSpPr>
            <p:spPr>
              <a:xfrm rot="2700000">
                <a:off x="1289843" y="1998771"/>
                <a:ext cx="493544" cy="493545"/>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solidFill>
                </a:endParaRPr>
              </a:p>
            </p:txBody>
          </p:sp>
          <p:sp>
            <p:nvSpPr>
              <p:cNvPr id="20" name="Rounded Rectangle 5">
                <a:extLst>
                  <a:ext uri="{FF2B5EF4-FFF2-40B4-BE49-F238E27FC236}">
                    <a16:creationId xmlns:a16="http://schemas.microsoft.com/office/drawing/2014/main" id="{6FF25957-1C9D-0843-B183-AADBDAC4F1B1}"/>
                  </a:ext>
                </a:extLst>
              </p:cNvPr>
              <p:cNvSpPr/>
              <p:nvPr/>
            </p:nvSpPr>
            <p:spPr>
              <a:xfrm rot="2700000">
                <a:off x="1150500" y="1998776"/>
                <a:ext cx="493544" cy="493544"/>
              </a:xfrm>
              <a:prstGeom prst="roundRect">
                <a:avLst>
                  <a:gd name="adj" fmla="val 900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21" name="TextBox 20">
                <a:extLst>
                  <a:ext uri="{FF2B5EF4-FFF2-40B4-BE49-F238E27FC236}">
                    <a16:creationId xmlns:a16="http://schemas.microsoft.com/office/drawing/2014/main" id="{8421F192-AFBB-3A43-82E9-BF36F584A862}"/>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1</a:t>
                </a:r>
                <a:endParaRPr lang="ko-KR" altLang="en-US" sz="1500" dirty="0">
                  <a:solidFill>
                    <a:schemeClr val="tx1">
                      <a:lumMod val="65000"/>
                      <a:lumOff val="35000"/>
                    </a:schemeClr>
                  </a:solidFill>
                  <a:latin typeface="Calibri" pitchFamily="34" charset="0"/>
                  <a:cs typeface="Calibri" pitchFamily="34" charset="0"/>
                </a:endParaRPr>
              </a:p>
            </p:txBody>
          </p:sp>
        </p:grpSp>
        <p:grpSp>
          <p:nvGrpSpPr>
            <p:cNvPr id="7" name="Group 2">
              <a:extLst>
                <a:ext uri="{FF2B5EF4-FFF2-40B4-BE49-F238E27FC236}">
                  <a16:creationId xmlns:a16="http://schemas.microsoft.com/office/drawing/2014/main" id="{4DABAFBE-95B2-4B44-A153-5074DAF98550}"/>
                </a:ext>
              </a:extLst>
            </p:cNvPr>
            <p:cNvGrpSpPr/>
            <p:nvPr/>
          </p:nvGrpSpPr>
          <p:grpSpPr>
            <a:xfrm>
              <a:off x="935835" y="2958362"/>
              <a:ext cx="660930" cy="446824"/>
              <a:chOff x="1150500" y="1998772"/>
              <a:chExt cx="632887" cy="493548"/>
            </a:xfrm>
          </p:grpSpPr>
          <p:sp>
            <p:nvSpPr>
              <p:cNvPr id="16" name="Rounded Rectangle 1">
                <a:extLst>
                  <a:ext uri="{FF2B5EF4-FFF2-40B4-BE49-F238E27FC236}">
                    <a16:creationId xmlns:a16="http://schemas.microsoft.com/office/drawing/2014/main" id="{11E97EA4-648A-2442-9C72-1DE1BEA046E6}"/>
                  </a:ext>
                </a:extLst>
              </p:cNvPr>
              <p:cNvSpPr/>
              <p:nvPr/>
            </p:nvSpPr>
            <p:spPr>
              <a:xfrm rot="2700000">
                <a:off x="1289843" y="1998771"/>
                <a:ext cx="493544" cy="493545"/>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7" name="Rounded Rectangle 5">
                <a:extLst>
                  <a:ext uri="{FF2B5EF4-FFF2-40B4-BE49-F238E27FC236}">
                    <a16:creationId xmlns:a16="http://schemas.microsoft.com/office/drawing/2014/main" id="{E125968A-B0FC-554F-87E6-7A9BD0915804}"/>
                  </a:ext>
                </a:extLst>
              </p:cNvPr>
              <p:cNvSpPr/>
              <p:nvPr/>
            </p:nvSpPr>
            <p:spPr>
              <a:xfrm rot="2700000">
                <a:off x="1150500" y="1998776"/>
                <a:ext cx="493544" cy="493544"/>
              </a:xfrm>
              <a:prstGeom prst="roundRect">
                <a:avLst>
                  <a:gd name="adj" fmla="val 900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8" name="TextBox 17">
                <a:extLst>
                  <a:ext uri="{FF2B5EF4-FFF2-40B4-BE49-F238E27FC236}">
                    <a16:creationId xmlns:a16="http://schemas.microsoft.com/office/drawing/2014/main" id="{1E6141C3-E5EB-C241-910E-DD4432178173}"/>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2</a:t>
                </a:r>
                <a:endParaRPr lang="ko-KR" altLang="en-US" sz="1500" dirty="0">
                  <a:solidFill>
                    <a:schemeClr val="tx1">
                      <a:lumMod val="65000"/>
                      <a:lumOff val="35000"/>
                    </a:schemeClr>
                  </a:solidFill>
                  <a:latin typeface="Calibri" pitchFamily="34" charset="0"/>
                  <a:cs typeface="Calibri" pitchFamily="34" charset="0"/>
                </a:endParaRPr>
              </a:p>
            </p:txBody>
          </p:sp>
        </p:grpSp>
        <p:grpSp>
          <p:nvGrpSpPr>
            <p:cNvPr id="8" name="Group 2">
              <a:extLst>
                <a:ext uri="{FF2B5EF4-FFF2-40B4-BE49-F238E27FC236}">
                  <a16:creationId xmlns:a16="http://schemas.microsoft.com/office/drawing/2014/main" id="{8681B048-3D17-ED40-94A7-D1FE160B6710}"/>
                </a:ext>
              </a:extLst>
            </p:cNvPr>
            <p:cNvGrpSpPr/>
            <p:nvPr/>
          </p:nvGrpSpPr>
          <p:grpSpPr>
            <a:xfrm>
              <a:off x="932691" y="3902462"/>
              <a:ext cx="660930" cy="446824"/>
              <a:chOff x="1150500" y="1998772"/>
              <a:chExt cx="632887" cy="493548"/>
            </a:xfrm>
          </p:grpSpPr>
          <p:sp>
            <p:nvSpPr>
              <p:cNvPr id="13" name="Rounded Rectangle 1">
                <a:extLst>
                  <a:ext uri="{FF2B5EF4-FFF2-40B4-BE49-F238E27FC236}">
                    <a16:creationId xmlns:a16="http://schemas.microsoft.com/office/drawing/2014/main" id="{42885D9E-3E74-0D47-943B-37392CF3E702}"/>
                  </a:ext>
                </a:extLst>
              </p:cNvPr>
              <p:cNvSpPr/>
              <p:nvPr/>
            </p:nvSpPr>
            <p:spPr>
              <a:xfrm rot="2700000">
                <a:off x="1289843" y="1998771"/>
                <a:ext cx="493544" cy="493545"/>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4" name="Rounded Rectangle 5">
                <a:extLst>
                  <a:ext uri="{FF2B5EF4-FFF2-40B4-BE49-F238E27FC236}">
                    <a16:creationId xmlns:a16="http://schemas.microsoft.com/office/drawing/2014/main" id="{DE4F71FC-6BEE-FA4D-8464-BF0C478E7483}"/>
                  </a:ext>
                </a:extLst>
              </p:cNvPr>
              <p:cNvSpPr/>
              <p:nvPr/>
            </p:nvSpPr>
            <p:spPr>
              <a:xfrm rot="2700000">
                <a:off x="1150500" y="1998776"/>
                <a:ext cx="493544" cy="493544"/>
              </a:xfrm>
              <a:prstGeom prst="roundRect">
                <a:avLst>
                  <a:gd name="adj" fmla="val 900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5" name="TextBox 14">
                <a:extLst>
                  <a:ext uri="{FF2B5EF4-FFF2-40B4-BE49-F238E27FC236}">
                    <a16:creationId xmlns:a16="http://schemas.microsoft.com/office/drawing/2014/main" id="{19F8AF7E-93B1-B640-A757-3E4C0ECEB5EA}"/>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3</a:t>
                </a:r>
                <a:endParaRPr lang="ko-KR" altLang="en-US" sz="1500" dirty="0">
                  <a:solidFill>
                    <a:schemeClr val="tx1">
                      <a:lumMod val="65000"/>
                      <a:lumOff val="35000"/>
                    </a:schemeClr>
                  </a:solidFill>
                  <a:latin typeface="Calibri" pitchFamily="34" charset="0"/>
                  <a:cs typeface="Calibri" pitchFamily="34" charset="0"/>
                </a:endParaRPr>
              </a:p>
            </p:txBody>
          </p:sp>
        </p:grpSp>
        <p:grpSp>
          <p:nvGrpSpPr>
            <p:cNvPr id="9" name="Group 2">
              <a:extLst>
                <a:ext uri="{FF2B5EF4-FFF2-40B4-BE49-F238E27FC236}">
                  <a16:creationId xmlns:a16="http://schemas.microsoft.com/office/drawing/2014/main" id="{8F9A1B6A-2A2B-0943-9EC6-B319A0774809}"/>
                </a:ext>
              </a:extLst>
            </p:cNvPr>
            <p:cNvGrpSpPr/>
            <p:nvPr/>
          </p:nvGrpSpPr>
          <p:grpSpPr>
            <a:xfrm>
              <a:off x="929409" y="4869763"/>
              <a:ext cx="660930" cy="446824"/>
              <a:chOff x="1150500" y="1998772"/>
              <a:chExt cx="632887" cy="493548"/>
            </a:xfrm>
          </p:grpSpPr>
          <p:sp>
            <p:nvSpPr>
              <p:cNvPr id="10" name="Rounded Rectangle 1">
                <a:extLst>
                  <a:ext uri="{FF2B5EF4-FFF2-40B4-BE49-F238E27FC236}">
                    <a16:creationId xmlns:a16="http://schemas.microsoft.com/office/drawing/2014/main" id="{573681E9-EED8-F446-9F65-F5333FE90DD0}"/>
                  </a:ext>
                </a:extLst>
              </p:cNvPr>
              <p:cNvSpPr/>
              <p:nvPr/>
            </p:nvSpPr>
            <p:spPr>
              <a:xfrm rot="2700000">
                <a:off x="1289843" y="1998771"/>
                <a:ext cx="493544" cy="493545"/>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1" name="Rounded Rectangle 5">
                <a:extLst>
                  <a:ext uri="{FF2B5EF4-FFF2-40B4-BE49-F238E27FC236}">
                    <a16:creationId xmlns:a16="http://schemas.microsoft.com/office/drawing/2014/main" id="{DAE09A41-8805-D740-A0DA-C0618387924B}"/>
                  </a:ext>
                </a:extLst>
              </p:cNvPr>
              <p:cNvSpPr/>
              <p:nvPr/>
            </p:nvSpPr>
            <p:spPr>
              <a:xfrm rot="2700000">
                <a:off x="1150500" y="1998776"/>
                <a:ext cx="493544" cy="493544"/>
              </a:xfrm>
              <a:prstGeom prst="roundRect">
                <a:avLst>
                  <a:gd name="adj" fmla="val 900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2" name="TextBox 11">
                <a:extLst>
                  <a:ext uri="{FF2B5EF4-FFF2-40B4-BE49-F238E27FC236}">
                    <a16:creationId xmlns:a16="http://schemas.microsoft.com/office/drawing/2014/main" id="{80352378-A9D6-5C41-84EB-1F69631E5A4E}"/>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4</a:t>
                </a:r>
                <a:endParaRPr lang="ko-KR" altLang="en-US" sz="1500" dirty="0">
                  <a:solidFill>
                    <a:schemeClr val="tx1">
                      <a:lumMod val="65000"/>
                      <a:lumOff val="35000"/>
                    </a:schemeClr>
                  </a:solidFill>
                  <a:latin typeface="Calibri" pitchFamily="34" charset="0"/>
                  <a:cs typeface="Calibri" pitchFamily="34" charset="0"/>
                </a:endParaRPr>
              </a:p>
            </p:txBody>
          </p:sp>
        </p:grpSp>
      </p:grpSp>
      <p:sp>
        <p:nvSpPr>
          <p:cNvPr id="22" name="Rectangle 21">
            <a:extLst>
              <a:ext uri="{FF2B5EF4-FFF2-40B4-BE49-F238E27FC236}">
                <a16:creationId xmlns:a16="http://schemas.microsoft.com/office/drawing/2014/main" id="{28CFAA95-DAD5-4D42-A677-7165956A6CEC}"/>
              </a:ext>
            </a:extLst>
          </p:cNvPr>
          <p:cNvSpPr/>
          <p:nvPr/>
        </p:nvSpPr>
        <p:spPr>
          <a:xfrm>
            <a:off x="8349128" y="2169886"/>
            <a:ext cx="3496508" cy="3416320"/>
          </a:xfrm>
          <a:prstGeom prst="rect">
            <a:avLst/>
          </a:prstGeom>
        </p:spPr>
        <p:txBody>
          <a:bodyPr wrap="square">
            <a:spAutoFit/>
          </a:bodyPr>
          <a:lstStyle/>
          <a:p>
            <a:pPr>
              <a:defRPr/>
            </a:pPr>
            <a:r>
              <a:rPr lang="en-GB" dirty="0">
                <a:ea typeface="MS PGothic" pitchFamily="34" charset="-128"/>
                <a:cs typeface="Calibri" panose="020F0502020204030204" pitchFamily="34" charset="0"/>
              </a:rPr>
              <a:t>We believe that, with correct information and contraceptive access, </a:t>
            </a:r>
            <a:r>
              <a:rPr lang="en-GB" b="1" dirty="0">
                <a:solidFill>
                  <a:schemeClr val="accent2"/>
                </a:solidFill>
                <a:ea typeface="MS PGothic" pitchFamily="34" charset="-128"/>
                <a:cs typeface="Calibri" panose="020F0502020204030204" pitchFamily="34" charset="0"/>
              </a:rPr>
              <a:t>we can make informed choices</a:t>
            </a:r>
            <a:r>
              <a:rPr lang="en-GB" dirty="0">
                <a:solidFill>
                  <a:schemeClr val="accent2"/>
                </a:solidFill>
                <a:ea typeface="MS PGothic" pitchFamily="34" charset="-128"/>
                <a:cs typeface="Calibri" panose="020F0502020204030204" pitchFamily="34" charset="0"/>
              </a:rPr>
              <a:t> </a:t>
            </a:r>
            <a:r>
              <a:rPr lang="en-GB" dirty="0">
                <a:ea typeface="MS PGothic" pitchFamily="34" charset="-128"/>
                <a:cs typeface="Calibri" panose="020F0502020204030204" pitchFamily="34" charset="0"/>
              </a:rPr>
              <a:t>in using DTG and planning our pregnancy. </a:t>
            </a:r>
          </a:p>
          <a:p>
            <a:pPr>
              <a:defRPr/>
            </a:pPr>
            <a:endParaRPr lang="en-GB" dirty="0">
              <a:ea typeface="MS PGothic" pitchFamily="34" charset="-128"/>
              <a:cs typeface="Calibri" panose="020F0502020204030204" pitchFamily="34" charset="0"/>
            </a:endParaRPr>
          </a:p>
          <a:p>
            <a:pPr>
              <a:defRPr/>
            </a:pPr>
            <a:r>
              <a:rPr lang="en-US" dirty="0">
                <a:ea typeface="MS PGothic" pitchFamily="34" charset="-128"/>
                <a:cs typeface="Calibri" panose="020F0502020204030204" pitchFamily="34" charset="0"/>
              </a:rPr>
              <a:t>This is an opportunity for </a:t>
            </a:r>
            <a:r>
              <a:rPr lang="en-US" b="1" dirty="0">
                <a:solidFill>
                  <a:schemeClr val="accent2"/>
                </a:solidFill>
                <a:ea typeface="MS PGothic" pitchFamily="34" charset="-128"/>
                <a:cs typeface="Calibri" panose="020F0502020204030204" pitchFamily="34" charset="0"/>
              </a:rPr>
              <a:t>integrating much-needed access to contraceptives within HIV treatment</a:t>
            </a:r>
            <a:r>
              <a:rPr lang="en-US" dirty="0">
                <a:solidFill>
                  <a:schemeClr val="accent2"/>
                </a:solidFill>
                <a:ea typeface="MS PGothic" pitchFamily="34" charset="-128"/>
                <a:cs typeface="Calibri" panose="020F0502020204030204" pitchFamily="34" charset="0"/>
              </a:rPr>
              <a:t> </a:t>
            </a:r>
            <a:r>
              <a:rPr lang="en-US" dirty="0">
                <a:ea typeface="MS PGothic" pitchFamily="34" charset="-128"/>
                <a:cs typeface="Calibri" panose="020F0502020204030204" pitchFamily="34" charset="0"/>
              </a:rPr>
              <a:t>in order to achieve universal reproductive health care for all.</a:t>
            </a:r>
          </a:p>
        </p:txBody>
      </p:sp>
      <p:grpSp>
        <p:nvGrpSpPr>
          <p:cNvPr id="23" name="Group 22">
            <a:extLst>
              <a:ext uri="{FF2B5EF4-FFF2-40B4-BE49-F238E27FC236}">
                <a16:creationId xmlns:a16="http://schemas.microsoft.com/office/drawing/2014/main" id="{97D04570-A4BF-2640-92FE-AF64D602F6C6}"/>
              </a:ext>
            </a:extLst>
          </p:cNvPr>
          <p:cNvGrpSpPr/>
          <p:nvPr/>
        </p:nvGrpSpPr>
        <p:grpSpPr>
          <a:xfrm>
            <a:off x="7463870" y="2496787"/>
            <a:ext cx="720268" cy="2221454"/>
            <a:chOff x="7532881" y="2014267"/>
            <a:chExt cx="720268" cy="2221454"/>
          </a:xfrm>
        </p:grpSpPr>
        <p:grpSp>
          <p:nvGrpSpPr>
            <p:cNvPr id="24" name="Group 2">
              <a:extLst>
                <a:ext uri="{FF2B5EF4-FFF2-40B4-BE49-F238E27FC236}">
                  <a16:creationId xmlns:a16="http://schemas.microsoft.com/office/drawing/2014/main" id="{EE0E2736-F201-7B4F-9DD8-680059428710}"/>
                </a:ext>
              </a:extLst>
            </p:cNvPr>
            <p:cNvGrpSpPr/>
            <p:nvPr/>
          </p:nvGrpSpPr>
          <p:grpSpPr>
            <a:xfrm>
              <a:off x="7532881" y="2014267"/>
              <a:ext cx="660930" cy="446824"/>
              <a:chOff x="1150500" y="1998772"/>
              <a:chExt cx="632887" cy="493548"/>
            </a:xfrm>
          </p:grpSpPr>
          <p:sp>
            <p:nvSpPr>
              <p:cNvPr id="29" name="Rounded Rectangle 1">
                <a:extLst>
                  <a:ext uri="{FF2B5EF4-FFF2-40B4-BE49-F238E27FC236}">
                    <a16:creationId xmlns:a16="http://schemas.microsoft.com/office/drawing/2014/main" id="{1227A32F-876D-7C4C-AC0D-DDDC57ADCCB4}"/>
                  </a:ext>
                </a:extLst>
              </p:cNvPr>
              <p:cNvSpPr/>
              <p:nvPr/>
            </p:nvSpPr>
            <p:spPr>
              <a:xfrm rot="2700000">
                <a:off x="1289843" y="1998771"/>
                <a:ext cx="493544" cy="493545"/>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30" name="Rounded Rectangle 5">
                <a:extLst>
                  <a:ext uri="{FF2B5EF4-FFF2-40B4-BE49-F238E27FC236}">
                    <a16:creationId xmlns:a16="http://schemas.microsoft.com/office/drawing/2014/main" id="{1D5DC59F-272C-8040-95CB-99D5C0B9087B}"/>
                  </a:ext>
                </a:extLst>
              </p:cNvPr>
              <p:cNvSpPr/>
              <p:nvPr/>
            </p:nvSpPr>
            <p:spPr>
              <a:xfrm rot="2700000">
                <a:off x="1150500" y="1998776"/>
                <a:ext cx="493544" cy="493544"/>
              </a:xfrm>
              <a:prstGeom prst="roundRect">
                <a:avLst>
                  <a:gd name="adj" fmla="val 900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31" name="TextBox 30">
                <a:extLst>
                  <a:ext uri="{FF2B5EF4-FFF2-40B4-BE49-F238E27FC236}">
                    <a16:creationId xmlns:a16="http://schemas.microsoft.com/office/drawing/2014/main" id="{E0885229-0B6B-2442-B28D-B55CB86851D9}"/>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5</a:t>
                </a:r>
                <a:endParaRPr lang="ko-KR" altLang="en-US" sz="1500" dirty="0">
                  <a:solidFill>
                    <a:schemeClr val="tx1">
                      <a:lumMod val="65000"/>
                      <a:lumOff val="35000"/>
                    </a:schemeClr>
                  </a:solidFill>
                  <a:latin typeface="Calibri" pitchFamily="34" charset="0"/>
                  <a:cs typeface="Calibri" pitchFamily="34" charset="0"/>
                </a:endParaRPr>
              </a:p>
            </p:txBody>
          </p:sp>
        </p:grpSp>
        <p:grpSp>
          <p:nvGrpSpPr>
            <p:cNvPr id="25" name="Group 2">
              <a:extLst>
                <a:ext uri="{FF2B5EF4-FFF2-40B4-BE49-F238E27FC236}">
                  <a16:creationId xmlns:a16="http://schemas.microsoft.com/office/drawing/2014/main" id="{628EA33D-5A50-8841-A4CE-3F5AE7A7EC83}"/>
                </a:ext>
              </a:extLst>
            </p:cNvPr>
            <p:cNvGrpSpPr/>
            <p:nvPr/>
          </p:nvGrpSpPr>
          <p:grpSpPr>
            <a:xfrm>
              <a:off x="7592219" y="3788897"/>
              <a:ext cx="660930" cy="446824"/>
              <a:chOff x="1150500" y="1998772"/>
              <a:chExt cx="632887" cy="493548"/>
            </a:xfrm>
          </p:grpSpPr>
          <p:sp>
            <p:nvSpPr>
              <p:cNvPr id="26" name="Rounded Rectangle 1">
                <a:extLst>
                  <a:ext uri="{FF2B5EF4-FFF2-40B4-BE49-F238E27FC236}">
                    <a16:creationId xmlns:a16="http://schemas.microsoft.com/office/drawing/2014/main" id="{B44DA5AF-8DAF-F543-8C02-001E71FF237E}"/>
                  </a:ext>
                </a:extLst>
              </p:cNvPr>
              <p:cNvSpPr/>
              <p:nvPr/>
            </p:nvSpPr>
            <p:spPr>
              <a:xfrm rot="2700000">
                <a:off x="1289843" y="1998771"/>
                <a:ext cx="493544" cy="493545"/>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27" name="Rounded Rectangle 5">
                <a:extLst>
                  <a:ext uri="{FF2B5EF4-FFF2-40B4-BE49-F238E27FC236}">
                    <a16:creationId xmlns:a16="http://schemas.microsoft.com/office/drawing/2014/main" id="{CD48E6CB-2D78-AC4B-A46D-DC42AA1BFEFC}"/>
                  </a:ext>
                </a:extLst>
              </p:cNvPr>
              <p:cNvSpPr/>
              <p:nvPr/>
            </p:nvSpPr>
            <p:spPr>
              <a:xfrm rot="2700000">
                <a:off x="1150500" y="1998776"/>
                <a:ext cx="493544" cy="493544"/>
              </a:xfrm>
              <a:prstGeom prst="roundRect">
                <a:avLst>
                  <a:gd name="adj" fmla="val 900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28" name="TextBox 27">
                <a:extLst>
                  <a:ext uri="{FF2B5EF4-FFF2-40B4-BE49-F238E27FC236}">
                    <a16:creationId xmlns:a16="http://schemas.microsoft.com/office/drawing/2014/main" id="{6C06EC5D-87EA-E844-92AB-0C7CF6BB91E7}"/>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6</a:t>
                </a:r>
                <a:endParaRPr lang="ko-KR" altLang="en-US" sz="1500" dirty="0">
                  <a:solidFill>
                    <a:schemeClr val="tx1">
                      <a:lumMod val="65000"/>
                      <a:lumOff val="35000"/>
                    </a:schemeClr>
                  </a:solidFill>
                  <a:latin typeface="Calibri" pitchFamily="34" charset="0"/>
                  <a:cs typeface="Calibri" pitchFamily="34" charset="0"/>
                </a:endParaRPr>
              </a:p>
            </p:txBody>
          </p:sp>
        </p:grpSp>
      </p:grpSp>
    </p:spTree>
    <p:extLst>
      <p:ext uri="{BB962C8B-B14F-4D97-AF65-F5344CB8AC3E}">
        <p14:creationId xmlns:p14="http://schemas.microsoft.com/office/powerpoint/2010/main" val="221555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F355-E05F-AE48-B5DB-BDE355AC42A7}"/>
              </a:ext>
            </a:extLst>
          </p:cNvPr>
          <p:cNvSpPr>
            <a:spLocks noGrp="1"/>
          </p:cNvSpPr>
          <p:nvPr>
            <p:ph type="title"/>
          </p:nvPr>
        </p:nvSpPr>
        <p:spPr/>
        <p:txBody>
          <a:bodyPr/>
          <a:lstStyle/>
          <a:p>
            <a:r>
              <a:rPr lang="en-US" dirty="0"/>
              <a:t>Outcomes of the Kigali Meeting</a:t>
            </a:r>
          </a:p>
        </p:txBody>
      </p:sp>
      <p:sp>
        <p:nvSpPr>
          <p:cNvPr id="4" name="Content Placeholder 2">
            <a:extLst>
              <a:ext uri="{FF2B5EF4-FFF2-40B4-BE49-F238E27FC236}">
                <a16:creationId xmlns:a16="http://schemas.microsoft.com/office/drawing/2014/main" id="{CB2612B3-E3D3-8741-A1F0-29CC1D419A92}"/>
              </a:ext>
            </a:extLst>
          </p:cNvPr>
          <p:cNvSpPr txBox="1">
            <a:spLocks/>
          </p:cNvSpPr>
          <p:nvPr/>
        </p:nvSpPr>
        <p:spPr>
          <a:xfrm>
            <a:off x="1898262" y="2434615"/>
            <a:ext cx="8395475" cy="1784357"/>
          </a:xfrm>
          <a:prstGeom prst="rect">
            <a:avLst/>
          </a:prstGeom>
          <a:ln w="28575">
            <a:solidFill>
              <a:schemeClr val="accent2"/>
            </a:solid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spcBef>
                <a:spcPts val="600"/>
              </a:spcBef>
              <a:buNone/>
            </a:pPr>
            <a:r>
              <a:rPr lang="en-US" b="1" dirty="0">
                <a:cs typeface="Calibri" panose="020F0502020204030204" pitchFamily="34" charset="0"/>
              </a:rPr>
              <a:t>Unanimous decision based on the data currently available that DTG’s benefits </a:t>
            </a:r>
            <a:r>
              <a:rPr lang="en-US" dirty="0">
                <a:cs typeface="Calibri" panose="020F0502020204030204" pitchFamily="34" charset="0"/>
              </a:rPr>
              <a:t>– </a:t>
            </a:r>
            <a:r>
              <a:rPr lang="en-US" b="1" dirty="0">
                <a:cs typeface="Calibri" panose="020F0502020204030204" pitchFamily="34" charset="0"/>
              </a:rPr>
              <a:t>reduced side effects, improved efficacy, and a high barrier to resistance </a:t>
            </a:r>
            <a:r>
              <a:rPr lang="en-US" dirty="0">
                <a:cs typeface="Calibri" panose="020F0502020204030204" pitchFamily="34" charset="0"/>
              </a:rPr>
              <a:t>– </a:t>
            </a:r>
            <a:r>
              <a:rPr lang="en-US" b="1" dirty="0">
                <a:cs typeface="Calibri" panose="020F0502020204030204" pitchFamily="34" charset="0"/>
              </a:rPr>
              <a:t>outweigh its potential risks. </a:t>
            </a:r>
          </a:p>
          <a:p>
            <a:pPr marL="0" indent="0">
              <a:spcBef>
                <a:spcPts val="600"/>
              </a:spcBef>
              <a:buNone/>
            </a:pPr>
            <a:r>
              <a:rPr lang="en-US" b="1" dirty="0">
                <a:cs typeface="Calibri" panose="020F0502020204030204" pitchFamily="34" charset="0"/>
              </a:rPr>
              <a:t>Concluded that blanket exclusions that deny women equitable access to this optimal HIV treatment are not warranted or justified.</a:t>
            </a:r>
          </a:p>
        </p:txBody>
      </p:sp>
      <p:sp>
        <p:nvSpPr>
          <p:cNvPr id="5" name="Rectangle 4">
            <a:extLst>
              <a:ext uri="{FF2B5EF4-FFF2-40B4-BE49-F238E27FC236}">
                <a16:creationId xmlns:a16="http://schemas.microsoft.com/office/drawing/2014/main" id="{37B7A1AD-B150-104B-88A0-A2F70D011134}"/>
              </a:ext>
            </a:extLst>
          </p:cNvPr>
          <p:cNvSpPr/>
          <p:nvPr/>
        </p:nvSpPr>
        <p:spPr>
          <a:xfrm>
            <a:off x="3595919" y="4500175"/>
            <a:ext cx="7030692" cy="1323439"/>
          </a:xfrm>
          <a:prstGeom prst="rect">
            <a:avLst/>
          </a:prstGeom>
        </p:spPr>
        <p:txBody>
          <a:bodyPr wrap="square">
            <a:spAutoFit/>
          </a:bodyPr>
          <a:lstStyle/>
          <a:p>
            <a:pPr fontAlgn="base">
              <a:spcBef>
                <a:spcPct val="0"/>
              </a:spcBef>
              <a:spcAft>
                <a:spcPct val="0"/>
              </a:spcAft>
            </a:pPr>
            <a:r>
              <a:rPr lang="en-US" sz="2000" b="1" i="1" dirty="0">
                <a:ea typeface="MS PGothic" pitchFamily="34" charset="-128"/>
                <a:cs typeface="Calibri" panose="020F0502020204030204" pitchFamily="34" charset="0"/>
              </a:rPr>
              <a:t>“We are calling for TLD to be made available urgently across Africa, with everyone having access, regardless of gender or reproductive capability, and with integration of sexual and reproductive health services.</a:t>
            </a:r>
            <a:r>
              <a:rPr lang="en-US" sz="2000" i="1" dirty="0">
                <a:ea typeface="MS PGothic" pitchFamily="34" charset="-128"/>
                <a:cs typeface="Calibri" panose="020F0502020204030204" pitchFamily="34" charset="0"/>
              </a:rPr>
              <a:t>”</a:t>
            </a:r>
          </a:p>
        </p:txBody>
      </p:sp>
      <p:pic>
        <p:nvPicPr>
          <p:cNvPr id="6" name="Picture 5">
            <a:extLst>
              <a:ext uri="{FF2B5EF4-FFF2-40B4-BE49-F238E27FC236}">
                <a16:creationId xmlns:a16="http://schemas.microsoft.com/office/drawing/2014/main" id="{4AB52A74-AA30-7846-BA26-374D5BB7387A}"/>
              </a:ext>
            </a:extLst>
          </p:cNvPr>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231136" y="4500175"/>
            <a:ext cx="1358802" cy="1217964"/>
          </a:xfrm>
          <a:prstGeom prst="rect">
            <a:avLst/>
          </a:prstGeom>
        </p:spPr>
      </p:pic>
    </p:spTree>
    <p:extLst>
      <p:ext uri="{BB962C8B-B14F-4D97-AF65-F5344CB8AC3E}">
        <p14:creationId xmlns:p14="http://schemas.microsoft.com/office/powerpoint/2010/main" val="157076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44E7-A786-FA41-A0AE-154D00158C9D}"/>
              </a:ext>
            </a:extLst>
          </p:cNvPr>
          <p:cNvSpPr>
            <a:spLocks noGrp="1"/>
          </p:cNvSpPr>
          <p:nvPr>
            <p:ph type="title"/>
          </p:nvPr>
        </p:nvSpPr>
        <p:spPr/>
        <p:txBody>
          <a:bodyPr/>
          <a:lstStyle/>
          <a:p>
            <a:r>
              <a:rPr lang="en-US" dirty="0"/>
              <a:t>Joint position from Meeting Shared at IAS 2018</a:t>
            </a:r>
          </a:p>
        </p:txBody>
      </p:sp>
      <p:sp>
        <p:nvSpPr>
          <p:cNvPr id="4" name="Content Placeholder 2">
            <a:extLst>
              <a:ext uri="{FF2B5EF4-FFF2-40B4-BE49-F238E27FC236}">
                <a16:creationId xmlns:a16="http://schemas.microsoft.com/office/drawing/2014/main" id="{2444CFCC-92EB-6E44-8A8F-28276E05BCEA}"/>
              </a:ext>
            </a:extLst>
          </p:cNvPr>
          <p:cNvSpPr txBox="1">
            <a:spLocks/>
          </p:cNvSpPr>
          <p:nvPr/>
        </p:nvSpPr>
        <p:spPr>
          <a:xfrm>
            <a:off x="1" y="2215803"/>
            <a:ext cx="12011890" cy="11246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000" b="1" dirty="0">
                <a:ea typeface="MS PGothic" pitchFamily="34" charset="-128"/>
                <a:cs typeface="Calibri" panose="020F0502020204030204" pitchFamily="34" charset="0"/>
              </a:rPr>
              <a:t>“We believe it is critical to not just view a pregnant woman, or any woman of childbearing potential, as a vessel for a baby, but as an individual in her own right, who deserves access to the very best, evidence-based treatment available and the right to be adequately informed to make a choice that she feels is best for her.”</a:t>
            </a:r>
          </a:p>
          <a:p>
            <a:pPr algn="ctr"/>
            <a:endParaRPr lang="en-US" dirty="0"/>
          </a:p>
        </p:txBody>
      </p:sp>
      <p:pic>
        <p:nvPicPr>
          <p:cNvPr id="5" name="Picture 4">
            <a:extLst>
              <a:ext uri="{FF2B5EF4-FFF2-40B4-BE49-F238E27FC236}">
                <a16:creationId xmlns:a16="http://schemas.microsoft.com/office/drawing/2014/main" id="{C168F326-0BE3-E44D-86E8-3E8B9364B6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3" t="6247" r="26986" b="42246"/>
          <a:stretch/>
        </p:blipFill>
        <p:spPr>
          <a:xfrm>
            <a:off x="3912902" y="3587745"/>
            <a:ext cx="4186088" cy="2124471"/>
          </a:xfrm>
          <a:prstGeom prst="rect">
            <a:avLst/>
          </a:prstGeom>
        </p:spPr>
      </p:pic>
      <p:sp>
        <p:nvSpPr>
          <p:cNvPr id="6" name="Rectangle 5">
            <a:extLst>
              <a:ext uri="{FF2B5EF4-FFF2-40B4-BE49-F238E27FC236}">
                <a16:creationId xmlns:a16="http://schemas.microsoft.com/office/drawing/2014/main" id="{F32DD6DF-494F-FC47-B170-11BB39991847}"/>
              </a:ext>
            </a:extLst>
          </p:cNvPr>
          <p:cNvSpPr/>
          <p:nvPr/>
        </p:nvSpPr>
        <p:spPr>
          <a:xfrm>
            <a:off x="3719946" y="5774607"/>
            <a:ext cx="4572000" cy="338554"/>
          </a:xfrm>
          <a:prstGeom prst="rect">
            <a:avLst/>
          </a:prstGeom>
        </p:spPr>
        <p:txBody>
          <a:bodyPr>
            <a:spAutoFit/>
          </a:bodyPr>
          <a:lstStyle/>
          <a:p>
            <a:pPr algn="ctr" fontAlgn="base">
              <a:spcBef>
                <a:spcPct val="0"/>
              </a:spcBef>
              <a:spcAft>
                <a:spcPct val="0"/>
              </a:spcAft>
            </a:pPr>
            <a:r>
              <a:rPr lang="en-US" sz="1600" dirty="0">
                <a:ea typeface="MS PGothic" pitchFamily="34" charset="-128"/>
              </a:rPr>
              <a:t>Presenting the joint position statement at IAS 2018</a:t>
            </a:r>
          </a:p>
        </p:txBody>
      </p:sp>
    </p:spTree>
    <p:extLst>
      <p:ext uri="{BB962C8B-B14F-4D97-AF65-F5344CB8AC3E}">
        <p14:creationId xmlns:p14="http://schemas.microsoft.com/office/powerpoint/2010/main" val="2827001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3206</TotalTime>
  <Words>1082</Words>
  <Application>Microsoft Office PowerPoint</Application>
  <PresentationFormat>Widescreen</PresentationFormat>
  <Paragraphs>91</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Franklin Gothic Book</vt:lpstr>
      <vt:lpstr>Tw Cen MT</vt:lpstr>
      <vt:lpstr>Office Theme</vt:lpstr>
      <vt:lpstr>The Community Perspective women living with HIV from Africa</vt:lpstr>
      <vt:lpstr>The Community Perspective’s on ATI and Remission Trials</vt:lpstr>
      <vt:lpstr>What is An ATI?</vt:lpstr>
      <vt:lpstr>History of Community Involvement In HIV</vt:lpstr>
      <vt:lpstr>Recent Example Of Community Engagement in HIV Treatment:  Women &amp; DTG</vt:lpstr>
      <vt:lpstr>The Kigali Meeting</vt:lpstr>
      <vt:lpstr>Discussion At the Kigali Meeting</vt:lpstr>
      <vt:lpstr>Outcomes of the Kigali Meeting</vt:lpstr>
      <vt:lpstr>Joint position from Meeting Shared at IAS 2018</vt:lpstr>
      <vt:lpstr>Deep Dive On Engagement: Kenya</vt:lpstr>
      <vt:lpstr>Best Practices To Engage with Communities</vt:lpstr>
      <vt:lpstr>What does this Mean for ATIs? Concerns From The Community</vt:lpstr>
      <vt:lpstr>How can We Address these Concerns? </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Community Perspective women living with HIV from Africa</dc:title>
  <dc:creator>Tara Schoenborn</dc:creator>
  <cp:lastModifiedBy>Princess</cp:lastModifiedBy>
  <cp:revision>26</cp:revision>
  <dcterms:created xsi:type="dcterms:W3CDTF">2019-07-19T15:11:28Z</dcterms:created>
  <dcterms:modified xsi:type="dcterms:W3CDTF">2019-07-23T19:15:41Z</dcterms:modified>
</cp:coreProperties>
</file>